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63" r:id="rId5"/>
    <p:sldId id="264" r:id="rId6"/>
    <p:sldId id="262" r:id="rId7"/>
    <p:sldId id="258" r:id="rId8"/>
    <p:sldId id="265" r:id="rId9"/>
    <p:sldId id="260" r:id="rId10"/>
    <p:sldId id="261" r:id="rId11"/>
    <p:sldId id="266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B5591"/>
    <a:srgbClr val="893BC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44" d="100"/>
          <a:sy n="44" d="100"/>
        </p:scale>
        <p:origin x="-1248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BB638EF-49D1-4E15-890A-BC0B132E1941}" type="doc">
      <dgm:prSet loTypeId="urn:microsoft.com/office/officeart/2005/8/layout/default" loCatId="list" qsTypeId="urn:microsoft.com/office/officeart/2005/8/quickstyle/simple3" qsCatId="simple" csTypeId="urn:microsoft.com/office/officeart/2005/8/colors/accent1_2" csCatId="accent1" phldr="1"/>
      <dgm:spPr/>
    </dgm:pt>
    <dgm:pt modelId="{AB7269E4-8E7B-4950-9F94-947E76793A7C}">
      <dgm:prSet phldrT="[Текст]" custT="1"/>
      <dgm:spPr/>
      <dgm:t>
        <a:bodyPr/>
        <a:lstStyle/>
        <a:p>
          <a:pPr algn="ctr"/>
          <a:r>
            <a:rPr lang="ru-RU" sz="1800" dirty="0" smtClean="0"/>
            <a:t>Вашему ребенку </a:t>
          </a:r>
          <a:r>
            <a:rPr lang="ru-RU" sz="1800" b="1" dirty="0" smtClean="0"/>
            <a:t>нужна поддержка</a:t>
          </a:r>
          <a:r>
            <a:rPr lang="ru-RU" sz="1800" dirty="0" smtClean="0"/>
            <a:t>, вне зависимости от его возраста. Обсудите с ним, </a:t>
          </a:r>
          <a:r>
            <a:rPr lang="ru-RU" sz="1800" b="1" dirty="0" smtClean="0"/>
            <a:t>что ему поможет учиться</a:t>
          </a:r>
          <a:r>
            <a:rPr lang="ru-RU" sz="1800" dirty="0" smtClean="0"/>
            <a:t> самостоятельно, а что может помешать</a:t>
          </a:r>
          <a:r>
            <a:rPr lang="ru-RU" sz="1100" dirty="0" smtClean="0"/>
            <a:t>.</a:t>
          </a:r>
          <a:endParaRPr lang="ru-RU" sz="1100" dirty="0"/>
        </a:p>
      </dgm:t>
    </dgm:pt>
    <dgm:pt modelId="{BDDC2A56-8BC7-419D-8DF4-81352C9E1178}" type="parTrans" cxnId="{38EE2CCB-24AE-4AEC-A1B5-8AA168E7DEC8}">
      <dgm:prSet/>
      <dgm:spPr/>
      <dgm:t>
        <a:bodyPr/>
        <a:lstStyle/>
        <a:p>
          <a:endParaRPr lang="ru-RU"/>
        </a:p>
      </dgm:t>
    </dgm:pt>
    <dgm:pt modelId="{03E14F58-99A9-432E-8A58-E0E0844DC3C9}" type="sibTrans" cxnId="{38EE2CCB-24AE-4AEC-A1B5-8AA168E7DEC8}">
      <dgm:prSet/>
      <dgm:spPr/>
      <dgm:t>
        <a:bodyPr/>
        <a:lstStyle/>
        <a:p>
          <a:endParaRPr lang="ru-RU"/>
        </a:p>
      </dgm:t>
    </dgm:pt>
    <dgm:pt modelId="{DDB3E7D5-0735-49F5-BA7D-D78D1D718B28}">
      <dgm:prSet phldrT="[Текст]" custT="1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800" dirty="0" smtClean="0"/>
            <a:t>Помогите ребенку </a:t>
          </a:r>
          <a:r>
            <a:rPr lang="ru-RU" sz="1800" b="1" dirty="0" smtClean="0"/>
            <a:t>составить план на каждый день.</a:t>
          </a:r>
        </a:p>
        <a:p>
          <a:pPr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100" dirty="0"/>
        </a:p>
      </dgm:t>
    </dgm:pt>
    <dgm:pt modelId="{BE1C081E-FC84-40FE-B34C-C52191FA18EA}" type="parTrans" cxnId="{39BB3934-75D5-4EC7-864C-709A93967EC2}">
      <dgm:prSet/>
      <dgm:spPr/>
      <dgm:t>
        <a:bodyPr/>
        <a:lstStyle/>
        <a:p>
          <a:endParaRPr lang="ru-RU"/>
        </a:p>
      </dgm:t>
    </dgm:pt>
    <dgm:pt modelId="{6CCD9233-9F1D-47F9-BFBF-85A06853F3CB}" type="sibTrans" cxnId="{39BB3934-75D5-4EC7-864C-709A93967EC2}">
      <dgm:prSet/>
      <dgm:spPr/>
      <dgm:t>
        <a:bodyPr/>
        <a:lstStyle/>
        <a:p>
          <a:endParaRPr lang="ru-RU"/>
        </a:p>
      </dgm:t>
    </dgm:pt>
    <dgm:pt modelId="{07A79D42-E8FA-4D28-9C06-F17E2EA5A73C}">
      <dgm:prSet phldrT="[Текст]" custT="1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800" dirty="0" smtClean="0"/>
            <a:t>Очень важна </a:t>
          </a:r>
          <a:r>
            <a:rPr lang="ru-RU" sz="1800" b="1" dirty="0" smtClean="0"/>
            <a:t>организация рабочего места.</a:t>
          </a:r>
          <a:r>
            <a:rPr lang="ru-RU" sz="1800" dirty="0" smtClean="0"/>
            <a:t> </a:t>
          </a:r>
        </a:p>
      </dgm:t>
    </dgm:pt>
    <dgm:pt modelId="{F285DBC6-23E0-4AE6-9DE3-9697CD0811E8}" type="parTrans" cxnId="{4CE48224-624C-41A1-8E4D-75125C757C37}">
      <dgm:prSet/>
      <dgm:spPr/>
      <dgm:t>
        <a:bodyPr/>
        <a:lstStyle/>
        <a:p>
          <a:endParaRPr lang="ru-RU"/>
        </a:p>
      </dgm:t>
    </dgm:pt>
    <dgm:pt modelId="{AA4B1172-1598-45A6-BAC1-6D377FFA3F2D}" type="sibTrans" cxnId="{4CE48224-624C-41A1-8E4D-75125C757C37}">
      <dgm:prSet/>
      <dgm:spPr/>
      <dgm:t>
        <a:bodyPr/>
        <a:lstStyle/>
        <a:p>
          <a:endParaRPr lang="ru-RU"/>
        </a:p>
      </dgm:t>
    </dgm:pt>
    <dgm:pt modelId="{2964E445-A3CA-477C-A951-578C79664F42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ru-RU" sz="1800" dirty="0" smtClean="0"/>
            <a:t>Постарайтесь </a:t>
          </a:r>
          <a:r>
            <a:rPr lang="ru-RU" sz="1800" b="1" dirty="0" smtClean="0"/>
            <a:t>разобраться в рекомендациях,</a:t>
          </a:r>
          <a:r>
            <a:rPr lang="ru-RU" sz="1800" dirty="0" smtClean="0"/>
            <a:t> которые вы получаете от школы по организации дистанционного обучения детей. </a:t>
          </a:r>
          <a:endParaRPr lang="ru-RU" sz="1400" dirty="0" smtClean="0"/>
        </a:p>
      </dgm:t>
    </dgm:pt>
    <dgm:pt modelId="{E5E8F291-41E9-4832-9D6B-F8FC4ABF21E9}" type="parTrans" cxnId="{C55FFC9B-4D93-4589-A76B-6A07895D7F0F}">
      <dgm:prSet/>
      <dgm:spPr/>
      <dgm:t>
        <a:bodyPr/>
        <a:lstStyle/>
        <a:p>
          <a:endParaRPr lang="ru-RU"/>
        </a:p>
      </dgm:t>
    </dgm:pt>
    <dgm:pt modelId="{E7DA7B1D-5BF9-40CE-811C-3C7CB1CE141E}" type="sibTrans" cxnId="{C55FFC9B-4D93-4589-A76B-6A07895D7F0F}">
      <dgm:prSet/>
      <dgm:spPr/>
      <dgm:t>
        <a:bodyPr/>
        <a:lstStyle/>
        <a:p>
          <a:endParaRPr lang="ru-RU"/>
        </a:p>
      </dgm:t>
    </dgm:pt>
    <dgm:pt modelId="{D2B69645-0DB6-49AB-9BDA-1EBA2D52161C}" type="pres">
      <dgm:prSet presAssocID="{8BB638EF-49D1-4E15-890A-BC0B132E1941}" presName="diagram" presStyleCnt="0">
        <dgm:presLayoutVars>
          <dgm:dir/>
          <dgm:resizeHandles val="exact"/>
        </dgm:presLayoutVars>
      </dgm:prSet>
      <dgm:spPr/>
    </dgm:pt>
    <dgm:pt modelId="{8DBC7D96-C950-41DF-931E-42742F621B87}" type="pres">
      <dgm:prSet presAssocID="{AB7269E4-8E7B-4950-9F94-947E76793A7C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9A40254-B916-4D08-A697-93B61C8CE73E}" type="pres">
      <dgm:prSet presAssocID="{03E14F58-99A9-432E-8A58-E0E0844DC3C9}" presName="sibTrans" presStyleCnt="0"/>
      <dgm:spPr/>
    </dgm:pt>
    <dgm:pt modelId="{9BF6F906-0F80-4AF7-AC77-2D60F28DFBF6}" type="pres">
      <dgm:prSet presAssocID="{DDB3E7D5-0735-49F5-BA7D-D78D1D718B28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DEFAB8D-6F2D-4CCC-8300-B111315B04BF}" type="pres">
      <dgm:prSet presAssocID="{6CCD9233-9F1D-47F9-BFBF-85A06853F3CB}" presName="sibTrans" presStyleCnt="0"/>
      <dgm:spPr/>
    </dgm:pt>
    <dgm:pt modelId="{F835B208-7496-4622-926E-323D26DE1091}" type="pres">
      <dgm:prSet presAssocID="{07A79D42-E8FA-4D28-9C06-F17E2EA5A73C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87227E5-B378-4AD6-9F89-A4889FEBB706}" type="pres">
      <dgm:prSet presAssocID="{AA4B1172-1598-45A6-BAC1-6D377FFA3F2D}" presName="sibTrans" presStyleCnt="0"/>
      <dgm:spPr/>
    </dgm:pt>
    <dgm:pt modelId="{E7653A93-FA57-4EF3-9737-55E24C3F04D0}" type="pres">
      <dgm:prSet presAssocID="{2964E445-A3CA-477C-A951-578C79664F42}" presName="node" presStyleLbl="node1" presStyleIdx="3" presStyleCnt="4" custLinFactNeighborX="311" custLinFactNeighborY="-101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C3B3DBCA-5B6A-40EF-8894-9BE7D3FB843C}" type="presOf" srcId="{2964E445-A3CA-477C-A951-578C79664F42}" destId="{E7653A93-FA57-4EF3-9737-55E24C3F04D0}" srcOrd="0" destOrd="0" presId="urn:microsoft.com/office/officeart/2005/8/layout/default"/>
    <dgm:cxn modelId="{EFB8D391-1F1B-4BED-B635-9FCD6E3E418C}" type="presOf" srcId="{DDB3E7D5-0735-49F5-BA7D-D78D1D718B28}" destId="{9BF6F906-0F80-4AF7-AC77-2D60F28DFBF6}" srcOrd="0" destOrd="0" presId="urn:microsoft.com/office/officeart/2005/8/layout/default"/>
    <dgm:cxn modelId="{CA5DB90F-31A2-473B-B03B-BD057E992605}" type="presOf" srcId="{8BB638EF-49D1-4E15-890A-BC0B132E1941}" destId="{D2B69645-0DB6-49AB-9BDA-1EBA2D52161C}" srcOrd="0" destOrd="0" presId="urn:microsoft.com/office/officeart/2005/8/layout/default"/>
    <dgm:cxn modelId="{38EE2CCB-24AE-4AEC-A1B5-8AA168E7DEC8}" srcId="{8BB638EF-49D1-4E15-890A-BC0B132E1941}" destId="{AB7269E4-8E7B-4950-9F94-947E76793A7C}" srcOrd="0" destOrd="0" parTransId="{BDDC2A56-8BC7-419D-8DF4-81352C9E1178}" sibTransId="{03E14F58-99A9-432E-8A58-E0E0844DC3C9}"/>
    <dgm:cxn modelId="{39BB3934-75D5-4EC7-864C-709A93967EC2}" srcId="{8BB638EF-49D1-4E15-890A-BC0B132E1941}" destId="{DDB3E7D5-0735-49F5-BA7D-D78D1D718B28}" srcOrd="1" destOrd="0" parTransId="{BE1C081E-FC84-40FE-B34C-C52191FA18EA}" sibTransId="{6CCD9233-9F1D-47F9-BFBF-85A06853F3CB}"/>
    <dgm:cxn modelId="{C55FFC9B-4D93-4589-A76B-6A07895D7F0F}" srcId="{8BB638EF-49D1-4E15-890A-BC0B132E1941}" destId="{2964E445-A3CA-477C-A951-578C79664F42}" srcOrd="3" destOrd="0" parTransId="{E5E8F291-41E9-4832-9D6B-F8FC4ABF21E9}" sibTransId="{E7DA7B1D-5BF9-40CE-811C-3C7CB1CE141E}"/>
    <dgm:cxn modelId="{79BFB706-5D3B-4D4F-9E85-DDB410C142D6}" type="presOf" srcId="{07A79D42-E8FA-4D28-9C06-F17E2EA5A73C}" destId="{F835B208-7496-4622-926E-323D26DE1091}" srcOrd="0" destOrd="0" presId="urn:microsoft.com/office/officeart/2005/8/layout/default"/>
    <dgm:cxn modelId="{4CE48224-624C-41A1-8E4D-75125C757C37}" srcId="{8BB638EF-49D1-4E15-890A-BC0B132E1941}" destId="{07A79D42-E8FA-4D28-9C06-F17E2EA5A73C}" srcOrd="2" destOrd="0" parTransId="{F285DBC6-23E0-4AE6-9DE3-9697CD0811E8}" sibTransId="{AA4B1172-1598-45A6-BAC1-6D377FFA3F2D}"/>
    <dgm:cxn modelId="{936C32AD-A9EB-4B36-8157-27B8B089BCB8}" type="presOf" srcId="{AB7269E4-8E7B-4950-9F94-947E76793A7C}" destId="{8DBC7D96-C950-41DF-931E-42742F621B87}" srcOrd="0" destOrd="0" presId="urn:microsoft.com/office/officeart/2005/8/layout/default"/>
    <dgm:cxn modelId="{AC555CD0-ACF8-4F34-BE4B-3F57237A579C}" type="presParOf" srcId="{D2B69645-0DB6-49AB-9BDA-1EBA2D52161C}" destId="{8DBC7D96-C950-41DF-931E-42742F621B87}" srcOrd="0" destOrd="0" presId="urn:microsoft.com/office/officeart/2005/8/layout/default"/>
    <dgm:cxn modelId="{28EC553B-850B-4D65-96CF-D263DC3B3CFA}" type="presParOf" srcId="{D2B69645-0DB6-49AB-9BDA-1EBA2D52161C}" destId="{D9A40254-B916-4D08-A697-93B61C8CE73E}" srcOrd="1" destOrd="0" presId="urn:microsoft.com/office/officeart/2005/8/layout/default"/>
    <dgm:cxn modelId="{BBAD1028-FEF5-4112-B336-8DB2E43AB0CC}" type="presParOf" srcId="{D2B69645-0DB6-49AB-9BDA-1EBA2D52161C}" destId="{9BF6F906-0F80-4AF7-AC77-2D60F28DFBF6}" srcOrd="2" destOrd="0" presId="urn:microsoft.com/office/officeart/2005/8/layout/default"/>
    <dgm:cxn modelId="{C9BD11C7-DA19-4E2A-813A-FF26A9E6C954}" type="presParOf" srcId="{D2B69645-0DB6-49AB-9BDA-1EBA2D52161C}" destId="{BDEFAB8D-6F2D-4CCC-8300-B111315B04BF}" srcOrd="3" destOrd="0" presId="urn:microsoft.com/office/officeart/2005/8/layout/default"/>
    <dgm:cxn modelId="{523E01F7-0CD5-4388-8C92-3DE4B36C628D}" type="presParOf" srcId="{D2B69645-0DB6-49AB-9BDA-1EBA2D52161C}" destId="{F835B208-7496-4622-926E-323D26DE1091}" srcOrd="4" destOrd="0" presId="urn:microsoft.com/office/officeart/2005/8/layout/default"/>
    <dgm:cxn modelId="{B6C4087A-4869-4BEF-99DA-88C5C0FEDEDB}" type="presParOf" srcId="{D2B69645-0DB6-49AB-9BDA-1EBA2D52161C}" destId="{187227E5-B378-4AD6-9F89-A4889FEBB706}" srcOrd="5" destOrd="0" presId="urn:microsoft.com/office/officeart/2005/8/layout/default"/>
    <dgm:cxn modelId="{158CF169-4F48-41B3-B064-119689C25809}" type="presParOf" srcId="{D2B69645-0DB6-49AB-9BDA-1EBA2D52161C}" destId="{E7653A93-FA57-4EF3-9737-55E24C3F04D0}" srcOrd="6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B994F49-9D51-4E1C-91D7-52B4164CA73F}" type="doc">
      <dgm:prSet loTypeId="urn:microsoft.com/office/officeart/2005/8/layout/default" loCatId="list" qsTypeId="urn:microsoft.com/office/officeart/2005/8/quickstyle/simple3" qsCatId="simple" csTypeId="urn:microsoft.com/office/officeart/2005/8/colors/colorful4" csCatId="colorful" phldr="1"/>
      <dgm:spPr/>
      <dgm:t>
        <a:bodyPr/>
        <a:lstStyle/>
        <a:p>
          <a:endParaRPr lang="ru-RU"/>
        </a:p>
      </dgm:t>
    </dgm:pt>
    <dgm:pt modelId="{C45FFB5F-7449-4C22-A42E-82A36530582E}">
      <dgm:prSet phldrT="[Текст]"/>
      <dgm:spPr/>
      <dgm:t>
        <a:bodyPr/>
        <a:lstStyle/>
        <a:p>
          <a:r>
            <a:rPr lang="ru-RU" dirty="0" smtClean="0"/>
            <a:t>В конце каждого дня подробно </a:t>
          </a:r>
          <a:r>
            <a:rPr lang="ru-RU" b="1" dirty="0" smtClean="0"/>
            <a:t>обсуждайте с ребенком что получилось, а что пока нет.</a:t>
          </a:r>
          <a:r>
            <a:rPr lang="ru-RU" dirty="0" smtClean="0"/>
            <a:t> </a:t>
          </a:r>
        </a:p>
        <a:p>
          <a:r>
            <a:rPr lang="ru-RU" dirty="0" smtClean="0"/>
            <a:t>Для понимания успехов и трудностей задавайте открытые вопросы, обращенные к конкретному опыту: </a:t>
          </a:r>
          <a:r>
            <a:rPr lang="ru-RU" baseline="0" dirty="0" smtClean="0"/>
            <a:t>что</a:t>
          </a:r>
          <a:r>
            <a:rPr lang="ru-RU" dirty="0" smtClean="0"/>
            <a:t>, как, для чего, зачем, что чувствовал, как это получилось или не получилось и т.д. В свою очередь давайте ему развернутую положительную обратную связь: назовите конкретный успешный опыт ребенка, выразите радость, восхищение, уважение. И не жалейте объятий.</a:t>
          </a:r>
          <a:endParaRPr lang="ru-RU" dirty="0"/>
        </a:p>
      </dgm:t>
    </dgm:pt>
    <dgm:pt modelId="{803A6EEF-AD27-4D97-B6D6-45A6198E1CF1}" type="parTrans" cxnId="{679E7994-378F-4DB1-B945-0347CADFBB2A}">
      <dgm:prSet/>
      <dgm:spPr/>
      <dgm:t>
        <a:bodyPr/>
        <a:lstStyle/>
        <a:p>
          <a:endParaRPr lang="ru-RU"/>
        </a:p>
      </dgm:t>
    </dgm:pt>
    <dgm:pt modelId="{8D4521E3-D985-4BFE-9149-F9F80B6CE4DE}" type="sibTrans" cxnId="{679E7994-378F-4DB1-B945-0347CADFBB2A}">
      <dgm:prSet/>
      <dgm:spPr/>
      <dgm:t>
        <a:bodyPr/>
        <a:lstStyle/>
        <a:p>
          <a:endParaRPr lang="ru-RU"/>
        </a:p>
      </dgm:t>
    </dgm:pt>
    <dgm:pt modelId="{B316221F-B5E0-43F1-9064-596BC3DA63BC}">
      <dgm:prSet phldrT="[Текст]" custT="1"/>
      <dgm:spPr/>
      <dgm:t>
        <a:bodyPr/>
        <a:lstStyle/>
        <a:p>
          <a:r>
            <a:rPr lang="ru-RU" sz="1800" dirty="0" smtClean="0"/>
            <a:t>Хорошо заранее вместе с </a:t>
          </a:r>
          <a:r>
            <a:rPr lang="ru-RU" sz="1800" b="1" dirty="0" smtClean="0"/>
            <a:t>ребенком выбрать тот "приз"</a:t>
          </a:r>
          <a:r>
            <a:rPr lang="ru-RU" sz="1800" dirty="0" smtClean="0"/>
            <a:t>, который получит ребенок после завершения домашнего обучения.</a:t>
          </a:r>
          <a:r>
            <a:rPr lang="ru-RU" sz="1300" dirty="0" smtClean="0"/>
            <a:t/>
          </a:r>
          <a:br>
            <a:rPr lang="ru-RU" sz="1300" dirty="0" smtClean="0"/>
          </a:br>
          <a:endParaRPr lang="ru-RU" sz="1300" dirty="0"/>
        </a:p>
      </dgm:t>
    </dgm:pt>
    <dgm:pt modelId="{36B1EF39-E46F-4C3B-A8E8-D9CA0B70DB3A}" type="parTrans" cxnId="{2CC92249-16FE-4D4A-A762-6FED9F845A6D}">
      <dgm:prSet/>
      <dgm:spPr/>
      <dgm:t>
        <a:bodyPr/>
        <a:lstStyle/>
        <a:p>
          <a:endParaRPr lang="ru-RU"/>
        </a:p>
      </dgm:t>
    </dgm:pt>
    <dgm:pt modelId="{5C63F106-C422-4185-AB84-9111D8FD379B}" type="sibTrans" cxnId="{2CC92249-16FE-4D4A-A762-6FED9F845A6D}">
      <dgm:prSet/>
      <dgm:spPr/>
      <dgm:t>
        <a:bodyPr/>
        <a:lstStyle/>
        <a:p>
          <a:endParaRPr lang="ru-RU"/>
        </a:p>
      </dgm:t>
    </dgm:pt>
    <dgm:pt modelId="{85EC4294-34FD-4D8B-A00C-F35EC27457FB}">
      <dgm:prSet phldrT="[Текст]" custT="1"/>
      <dgm:spPr/>
      <dgm:t>
        <a:bodyPr/>
        <a:lstStyle/>
        <a:p>
          <a:r>
            <a:rPr lang="ru-RU" sz="1800" dirty="0" smtClean="0"/>
            <a:t>Надо предусмотреть </a:t>
          </a:r>
          <a:r>
            <a:rPr lang="ru-RU" sz="1800" b="1" dirty="0" smtClean="0"/>
            <a:t>периоды самостоятельной активности ребенка</a:t>
          </a:r>
          <a:r>
            <a:rPr lang="ru-RU" sz="1800" dirty="0" smtClean="0"/>
            <a:t> (не надо его все время развлекать и занимать) и совместные со взрослым дела, которые давно откладывались.</a:t>
          </a:r>
          <a:endParaRPr lang="ru-RU" sz="1800" dirty="0"/>
        </a:p>
      </dgm:t>
    </dgm:pt>
    <dgm:pt modelId="{46AE293E-A080-423D-961E-85A5E4FE9280}" type="parTrans" cxnId="{CE91FB5E-817D-4BEF-9C54-15E2A11AED42}">
      <dgm:prSet/>
      <dgm:spPr/>
      <dgm:t>
        <a:bodyPr/>
        <a:lstStyle/>
        <a:p>
          <a:endParaRPr lang="ru-RU"/>
        </a:p>
      </dgm:t>
    </dgm:pt>
    <dgm:pt modelId="{29993BF9-2B24-4C25-877E-3E7CEA44657D}" type="sibTrans" cxnId="{CE91FB5E-817D-4BEF-9C54-15E2A11AED42}">
      <dgm:prSet/>
      <dgm:spPr/>
      <dgm:t>
        <a:bodyPr/>
        <a:lstStyle/>
        <a:p>
          <a:endParaRPr lang="ru-RU"/>
        </a:p>
      </dgm:t>
    </dgm:pt>
    <dgm:pt modelId="{58F83EBE-76D5-4C5A-8317-66276626A40F}" type="pres">
      <dgm:prSet presAssocID="{EB994F49-9D51-4E1C-91D7-52B4164CA73F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07DB50E7-9C79-40D3-8EC7-244CB4B0F63B}" type="pres">
      <dgm:prSet presAssocID="{C45FFB5F-7449-4C22-A42E-82A36530582E}" presName="node" presStyleLbl="node1" presStyleIdx="0" presStyleCnt="3" custScaleX="141304" custScaleY="14021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6062FDE-BA38-4C97-84D8-11374FB0C706}" type="pres">
      <dgm:prSet presAssocID="{8D4521E3-D985-4BFE-9149-F9F80B6CE4DE}" presName="sibTrans" presStyleCnt="0"/>
      <dgm:spPr/>
    </dgm:pt>
    <dgm:pt modelId="{4860009A-0BDE-4CDC-9368-74776356C113}" type="pres">
      <dgm:prSet presAssocID="{B316221F-B5E0-43F1-9064-596BC3DA63BC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87EDEDF-2117-4838-A757-DDD4C3C4F87D}" type="pres">
      <dgm:prSet presAssocID="{5C63F106-C422-4185-AB84-9111D8FD379B}" presName="sibTrans" presStyleCnt="0"/>
      <dgm:spPr/>
    </dgm:pt>
    <dgm:pt modelId="{23DA59EC-B56B-46E2-94CE-CFCF3D7EA94B}" type="pres">
      <dgm:prSet presAssocID="{85EC4294-34FD-4D8B-A00C-F35EC27457FB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D1DF6EA2-4A81-4B25-9468-95E183931FFB}" type="presOf" srcId="{C45FFB5F-7449-4C22-A42E-82A36530582E}" destId="{07DB50E7-9C79-40D3-8EC7-244CB4B0F63B}" srcOrd="0" destOrd="0" presId="urn:microsoft.com/office/officeart/2005/8/layout/default"/>
    <dgm:cxn modelId="{CE91FB5E-817D-4BEF-9C54-15E2A11AED42}" srcId="{EB994F49-9D51-4E1C-91D7-52B4164CA73F}" destId="{85EC4294-34FD-4D8B-A00C-F35EC27457FB}" srcOrd="2" destOrd="0" parTransId="{46AE293E-A080-423D-961E-85A5E4FE9280}" sibTransId="{29993BF9-2B24-4C25-877E-3E7CEA44657D}"/>
    <dgm:cxn modelId="{2CC92249-16FE-4D4A-A762-6FED9F845A6D}" srcId="{EB994F49-9D51-4E1C-91D7-52B4164CA73F}" destId="{B316221F-B5E0-43F1-9064-596BC3DA63BC}" srcOrd="1" destOrd="0" parTransId="{36B1EF39-E46F-4C3B-A8E8-D9CA0B70DB3A}" sibTransId="{5C63F106-C422-4185-AB84-9111D8FD379B}"/>
    <dgm:cxn modelId="{C5AE797D-2536-4FBB-8D03-6CBFC80E8159}" type="presOf" srcId="{EB994F49-9D51-4E1C-91D7-52B4164CA73F}" destId="{58F83EBE-76D5-4C5A-8317-66276626A40F}" srcOrd="0" destOrd="0" presId="urn:microsoft.com/office/officeart/2005/8/layout/default"/>
    <dgm:cxn modelId="{5169FDF9-0EFC-4E32-8A5A-DD61FEC77219}" type="presOf" srcId="{85EC4294-34FD-4D8B-A00C-F35EC27457FB}" destId="{23DA59EC-B56B-46E2-94CE-CFCF3D7EA94B}" srcOrd="0" destOrd="0" presId="urn:microsoft.com/office/officeart/2005/8/layout/default"/>
    <dgm:cxn modelId="{679E7994-378F-4DB1-B945-0347CADFBB2A}" srcId="{EB994F49-9D51-4E1C-91D7-52B4164CA73F}" destId="{C45FFB5F-7449-4C22-A42E-82A36530582E}" srcOrd="0" destOrd="0" parTransId="{803A6EEF-AD27-4D97-B6D6-45A6198E1CF1}" sibTransId="{8D4521E3-D985-4BFE-9149-F9F80B6CE4DE}"/>
    <dgm:cxn modelId="{ACFFF207-AB34-4E5E-A85B-46E44EBE3CF5}" type="presOf" srcId="{B316221F-B5E0-43F1-9064-596BC3DA63BC}" destId="{4860009A-0BDE-4CDC-9368-74776356C113}" srcOrd="0" destOrd="0" presId="urn:microsoft.com/office/officeart/2005/8/layout/default"/>
    <dgm:cxn modelId="{997A72A3-CB4E-47F1-B226-A18FCCC4EB0E}" type="presParOf" srcId="{58F83EBE-76D5-4C5A-8317-66276626A40F}" destId="{07DB50E7-9C79-40D3-8EC7-244CB4B0F63B}" srcOrd="0" destOrd="0" presId="urn:microsoft.com/office/officeart/2005/8/layout/default"/>
    <dgm:cxn modelId="{5171B74E-3475-4E54-B65B-1431718AC525}" type="presParOf" srcId="{58F83EBE-76D5-4C5A-8317-66276626A40F}" destId="{C6062FDE-BA38-4C97-84D8-11374FB0C706}" srcOrd="1" destOrd="0" presId="urn:microsoft.com/office/officeart/2005/8/layout/default"/>
    <dgm:cxn modelId="{FA3E72A6-EA46-4F88-A8EC-1DADD9AB4305}" type="presParOf" srcId="{58F83EBE-76D5-4C5A-8317-66276626A40F}" destId="{4860009A-0BDE-4CDC-9368-74776356C113}" srcOrd="2" destOrd="0" presId="urn:microsoft.com/office/officeart/2005/8/layout/default"/>
    <dgm:cxn modelId="{00AEF341-21CC-4D1B-8B14-79FF884CFAC6}" type="presParOf" srcId="{58F83EBE-76D5-4C5A-8317-66276626A40F}" destId="{487EDEDF-2117-4838-A757-DDD4C3C4F87D}" srcOrd="3" destOrd="0" presId="urn:microsoft.com/office/officeart/2005/8/layout/default"/>
    <dgm:cxn modelId="{71D6482D-5B0A-44D3-9757-C8E918CC9844}" type="presParOf" srcId="{58F83EBE-76D5-4C5A-8317-66276626A40F}" destId="{23DA59EC-B56B-46E2-94CE-CFCF3D7EA94B}" srcOrd="4" destOrd="0" presId="urn:microsoft.com/office/officeart/2005/8/layout/default"/>
  </dgm:cxnLst>
  <dgm:bg/>
  <dgm:whole>
    <a:ln>
      <a:solidFill>
        <a:srgbClr val="92D050"/>
      </a:solidFill>
    </a:ln>
  </dgm:whole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4FDC22ED-138A-4E04-8AFF-3D213F37AE44}" type="doc">
      <dgm:prSet loTypeId="urn:microsoft.com/office/officeart/2005/8/layout/vList5" loCatId="list" qsTypeId="urn:microsoft.com/office/officeart/2005/8/quickstyle/simple2" qsCatId="simple" csTypeId="urn:microsoft.com/office/officeart/2005/8/colors/colorful4" csCatId="colorful" phldr="1"/>
      <dgm:spPr/>
      <dgm:t>
        <a:bodyPr/>
        <a:lstStyle/>
        <a:p>
          <a:endParaRPr lang="ru-RU"/>
        </a:p>
      </dgm:t>
    </dgm:pt>
    <dgm:pt modelId="{3E61F6AF-A37D-42AA-9AD8-A0D38380AD35}">
      <dgm:prSet/>
      <dgm:spPr/>
      <dgm:t>
        <a:bodyPr/>
        <a:lstStyle/>
        <a:p>
          <a:pPr rtl="0"/>
          <a:r>
            <a:rPr lang="ru-RU" b="1" u="sng" smtClean="0"/>
            <a:t>Плюсы дистанционного обучения:  </a:t>
          </a:r>
          <a:endParaRPr lang="ru-RU"/>
        </a:p>
      </dgm:t>
    </dgm:pt>
    <dgm:pt modelId="{593DE0E5-5328-460B-9EDD-3DEE77F3C546}" type="parTrans" cxnId="{814C2236-B4B2-4ED3-AE17-74C909E4F228}">
      <dgm:prSet/>
      <dgm:spPr/>
      <dgm:t>
        <a:bodyPr/>
        <a:lstStyle/>
        <a:p>
          <a:endParaRPr lang="ru-RU"/>
        </a:p>
      </dgm:t>
    </dgm:pt>
    <dgm:pt modelId="{83BF9127-25C2-4784-A4A0-5A5953A5CDDF}" type="sibTrans" cxnId="{814C2236-B4B2-4ED3-AE17-74C909E4F228}">
      <dgm:prSet/>
      <dgm:spPr/>
      <dgm:t>
        <a:bodyPr/>
        <a:lstStyle/>
        <a:p>
          <a:endParaRPr lang="ru-RU"/>
        </a:p>
      </dgm:t>
    </dgm:pt>
    <dgm:pt modelId="{310B69B0-9800-468D-AA09-D2146D676AD5}">
      <dgm:prSet/>
      <dgm:spPr/>
      <dgm:t>
        <a:bodyPr/>
        <a:lstStyle/>
        <a:p>
          <a:pPr rtl="0"/>
          <a:r>
            <a:rPr lang="ru-RU" smtClean="0"/>
            <a:t>- можно самому планировать свой день;</a:t>
          </a:r>
          <a:endParaRPr lang="ru-RU"/>
        </a:p>
      </dgm:t>
    </dgm:pt>
    <dgm:pt modelId="{29301ED7-46DD-4A4E-95E1-7855E5EEDC01}" type="parTrans" cxnId="{BF96ECA9-C8AC-4620-B909-3C3EDD7B5FEC}">
      <dgm:prSet/>
      <dgm:spPr/>
      <dgm:t>
        <a:bodyPr/>
        <a:lstStyle/>
        <a:p>
          <a:endParaRPr lang="ru-RU"/>
        </a:p>
      </dgm:t>
    </dgm:pt>
    <dgm:pt modelId="{64856DEB-FEA6-4787-80C0-17C6D642BEF0}" type="sibTrans" cxnId="{BF96ECA9-C8AC-4620-B909-3C3EDD7B5FEC}">
      <dgm:prSet/>
      <dgm:spPr/>
      <dgm:t>
        <a:bodyPr/>
        <a:lstStyle/>
        <a:p>
          <a:endParaRPr lang="ru-RU"/>
        </a:p>
      </dgm:t>
    </dgm:pt>
    <dgm:pt modelId="{04981AD7-5E92-4623-A550-9B99995C68B8}">
      <dgm:prSet/>
      <dgm:spPr/>
      <dgm:t>
        <a:bodyPr/>
        <a:lstStyle/>
        <a:p>
          <a:pPr rtl="0"/>
          <a:r>
            <a:rPr lang="ru-RU" smtClean="0"/>
            <a:t>- никто не вызовет к доске на нелюбимом уроке;</a:t>
          </a:r>
          <a:endParaRPr lang="ru-RU"/>
        </a:p>
      </dgm:t>
    </dgm:pt>
    <dgm:pt modelId="{BEB36C1D-1A1C-4876-B35A-0B831FB5EA04}" type="parTrans" cxnId="{A9A64568-FB5D-4DD6-B0EA-830E29B07D79}">
      <dgm:prSet/>
      <dgm:spPr/>
      <dgm:t>
        <a:bodyPr/>
        <a:lstStyle/>
        <a:p>
          <a:endParaRPr lang="ru-RU"/>
        </a:p>
      </dgm:t>
    </dgm:pt>
    <dgm:pt modelId="{5C25CCCD-30F5-4C40-8BDD-54C0D7DAE79C}" type="sibTrans" cxnId="{A9A64568-FB5D-4DD6-B0EA-830E29B07D79}">
      <dgm:prSet/>
      <dgm:spPr/>
      <dgm:t>
        <a:bodyPr/>
        <a:lstStyle/>
        <a:p>
          <a:endParaRPr lang="ru-RU"/>
        </a:p>
      </dgm:t>
    </dgm:pt>
    <dgm:pt modelId="{44E12B10-3C6F-4E00-B1D9-2AB5B24B464F}">
      <dgm:prSet/>
      <dgm:spPr/>
      <dgm:t>
        <a:bodyPr/>
        <a:lstStyle/>
        <a:p>
          <a:pPr rtl="0"/>
          <a:r>
            <a:rPr lang="ru-RU" dirty="0" smtClean="0"/>
            <a:t>- можно выбирать способы обучения самостоятельно (например, не читать учебник самостоятельно, а посмотреть лекцию на </a:t>
          </a:r>
          <a:r>
            <a:rPr lang="ru-RU" dirty="0" err="1" smtClean="0"/>
            <a:t>You</a:t>
          </a:r>
          <a:r>
            <a:rPr lang="en-US" dirty="0" err="1" smtClean="0"/>
            <a:t>Tu</a:t>
          </a:r>
          <a:r>
            <a:rPr lang="ru-RU" dirty="0" err="1" smtClean="0"/>
            <a:t>be</a:t>
          </a:r>
          <a:r>
            <a:rPr lang="ru-RU" dirty="0" smtClean="0"/>
            <a:t>);</a:t>
          </a:r>
          <a:endParaRPr lang="ru-RU" dirty="0"/>
        </a:p>
      </dgm:t>
    </dgm:pt>
    <dgm:pt modelId="{7DD80F6A-EED9-44D7-85AF-50B3538B0006}" type="parTrans" cxnId="{743907F4-0C81-408B-B0DB-481BF32D11B0}">
      <dgm:prSet/>
      <dgm:spPr/>
      <dgm:t>
        <a:bodyPr/>
        <a:lstStyle/>
        <a:p>
          <a:endParaRPr lang="ru-RU"/>
        </a:p>
      </dgm:t>
    </dgm:pt>
    <dgm:pt modelId="{18131E62-7A7D-427D-8B93-EA0C51768908}" type="sibTrans" cxnId="{743907F4-0C81-408B-B0DB-481BF32D11B0}">
      <dgm:prSet/>
      <dgm:spPr/>
      <dgm:t>
        <a:bodyPr/>
        <a:lstStyle/>
        <a:p>
          <a:endParaRPr lang="ru-RU"/>
        </a:p>
      </dgm:t>
    </dgm:pt>
    <dgm:pt modelId="{985103E5-AA1C-4460-BABD-0FA1C3C8C19D}">
      <dgm:prSet/>
      <dgm:spPr/>
      <dgm:t>
        <a:bodyPr/>
        <a:lstStyle/>
        <a:p>
          <a:pPr rtl="0"/>
          <a:r>
            <a:rPr lang="ru-RU" smtClean="0"/>
            <a:t>- можно учиться с чашкой чая;</a:t>
          </a:r>
          <a:endParaRPr lang="ru-RU"/>
        </a:p>
      </dgm:t>
    </dgm:pt>
    <dgm:pt modelId="{E015BBA1-413F-40F0-BEFF-942467614B0A}" type="parTrans" cxnId="{BA1E20E5-221B-43B0-97DE-2050E33C2FA5}">
      <dgm:prSet/>
      <dgm:spPr/>
      <dgm:t>
        <a:bodyPr/>
        <a:lstStyle/>
        <a:p>
          <a:endParaRPr lang="ru-RU"/>
        </a:p>
      </dgm:t>
    </dgm:pt>
    <dgm:pt modelId="{ECAF6FB0-EC97-4898-B941-7BF15E3D8730}" type="sibTrans" cxnId="{BA1E20E5-221B-43B0-97DE-2050E33C2FA5}">
      <dgm:prSet/>
      <dgm:spPr/>
      <dgm:t>
        <a:bodyPr/>
        <a:lstStyle/>
        <a:p>
          <a:endParaRPr lang="ru-RU"/>
        </a:p>
      </dgm:t>
    </dgm:pt>
    <dgm:pt modelId="{AB5D7A5E-4046-4ACA-A5A5-155F387DDC80}">
      <dgm:prSet/>
      <dgm:spPr/>
      <dgm:t>
        <a:bodyPr/>
        <a:lstStyle/>
        <a:p>
          <a:pPr rtl="0"/>
          <a:r>
            <a:rPr lang="ru-RU" smtClean="0"/>
            <a:t>- можно встать попозже;</a:t>
          </a:r>
          <a:endParaRPr lang="ru-RU"/>
        </a:p>
      </dgm:t>
    </dgm:pt>
    <dgm:pt modelId="{EF2A4790-F156-47E6-AC28-98A2C0D2D213}" type="parTrans" cxnId="{27B48486-C3C5-49A1-96E2-64B155F44999}">
      <dgm:prSet/>
      <dgm:spPr/>
      <dgm:t>
        <a:bodyPr/>
        <a:lstStyle/>
        <a:p>
          <a:endParaRPr lang="ru-RU"/>
        </a:p>
      </dgm:t>
    </dgm:pt>
    <dgm:pt modelId="{10A2210B-7287-4F38-97BA-7E3CC9967F8F}" type="sibTrans" cxnId="{27B48486-C3C5-49A1-96E2-64B155F44999}">
      <dgm:prSet/>
      <dgm:spPr/>
      <dgm:t>
        <a:bodyPr/>
        <a:lstStyle/>
        <a:p>
          <a:endParaRPr lang="ru-RU"/>
        </a:p>
      </dgm:t>
    </dgm:pt>
    <dgm:pt modelId="{96967B97-A126-4960-93D3-F270C777A438}">
      <dgm:prSet/>
      <dgm:spPr/>
      <dgm:t>
        <a:bodyPr/>
        <a:lstStyle/>
        <a:p>
          <a:pPr rtl="0"/>
          <a:r>
            <a:rPr lang="ru-RU" smtClean="0"/>
            <a:t>- можно не надевать форму, а ходить в своей любимой футбе с персонажем игры </a:t>
          </a:r>
          <a:r>
            <a:rPr lang="ru-RU" i="1" smtClean="0"/>
            <a:t>Brawl Stars</a:t>
          </a:r>
          <a:r>
            <a:rPr lang="ru-RU" smtClean="0"/>
            <a:t>;</a:t>
          </a:r>
          <a:endParaRPr lang="ru-RU"/>
        </a:p>
      </dgm:t>
    </dgm:pt>
    <dgm:pt modelId="{D047F8CE-8CE5-4D9E-83D3-54A72B2EBAEC}" type="parTrans" cxnId="{C9429290-4FA8-4487-A4B9-3295FC3DC98D}">
      <dgm:prSet/>
      <dgm:spPr/>
      <dgm:t>
        <a:bodyPr/>
        <a:lstStyle/>
        <a:p>
          <a:endParaRPr lang="ru-RU"/>
        </a:p>
      </dgm:t>
    </dgm:pt>
    <dgm:pt modelId="{BEC0DD32-813A-4DF2-A4B0-7CF985483F7E}" type="sibTrans" cxnId="{C9429290-4FA8-4487-A4B9-3295FC3DC98D}">
      <dgm:prSet/>
      <dgm:spPr/>
      <dgm:t>
        <a:bodyPr/>
        <a:lstStyle/>
        <a:p>
          <a:endParaRPr lang="ru-RU"/>
        </a:p>
      </dgm:t>
    </dgm:pt>
    <dgm:pt modelId="{B3598026-11F5-4A44-872F-C0C3885B49FD}">
      <dgm:prSet/>
      <dgm:spPr/>
      <dgm:t>
        <a:bodyPr/>
        <a:lstStyle/>
        <a:p>
          <a:pPr rtl="0"/>
          <a:r>
            <a:rPr lang="ru-RU" smtClean="0"/>
            <a:t>- можно обратиться за помощью к родным, если что-то непонятно и учитель за это не наругает;</a:t>
          </a:r>
          <a:endParaRPr lang="ru-RU"/>
        </a:p>
      </dgm:t>
    </dgm:pt>
    <dgm:pt modelId="{22E2C203-17B7-461D-9F8C-63E07F6A8E4E}" type="parTrans" cxnId="{98D23346-83C3-4EA6-A0F2-F3D4CA46A831}">
      <dgm:prSet/>
      <dgm:spPr/>
      <dgm:t>
        <a:bodyPr/>
        <a:lstStyle/>
        <a:p>
          <a:endParaRPr lang="ru-RU"/>
        </a:p>
      </dgm:t>
    </dgm:pt>
    <dgm:pt modelId="{0CEF9DAC-7247-4C3E-906D-C63C3A7E6B57}" type="sibTrans" cxnId="{98D23346-83C3-4EA6-A0F2-F3D4CA46A831}">
      <dgm:prSet/>
      <dgm:spPr/>
      <dgm:t>
        <a:bodyPr/>
        <a:lstStyle/>
        <a:p>
          <a:endParaRPr lang="ru-RU"/>
        </a:p>
      </dgm:t>
    </dgm:pt>
    <dgm:pt modelId="{736756D1-709C-46D0-88AC-DE286C98A285}">
      <dgm:prSet/>
      <dgm:spPr/>
      <dgm:t>
        <a:bodyPr/>
        <a:lstStyle/>
        <a:p>
          <a:pPr rtl="0"/>
          <a:r>
            <a:rPr lang="ru-RU" smtClean="0"/>
            <a:t>- Еще миллион ваших МОЖНО на эту тему.</a:t>
          </a:r>
          <a:endParaRPr lang="ru-RU"/>
        </a:p>
      </dgm:t>
    </dgm:pt>
    <dgm:pt modelId="{66AF17B7-5549-4C72-9297-6B2B207FA004}" type="parTrans" cxnId="{F51AC0BD-4FA9-4CE0-9EF9-D16D98355332}">
      <dgm:prSet/>
      <dgm:spPr/>
      <dgm:t>
        <a:bodyPr/>
        <a:lstStyle/>
        <a:p>
          <a:endParaRPr lang="ru-RU"/>
        </a:p>
      </dgm:t>
    </dgm:pt>
    <dgm:pt modelId="{9E9620AD-30DB-48DC-A1CC-1817232B6DE0}" type="sibTrans" cxnId="{F51AC0BD-4FA9-4CE0-9EF9-D16D98355332}">
      <dgm:prSet/>
      <dgm:spPr/>
      <dgm:t>
        <a:bodyPr/>
        <a:lstStyle/>
        <a:p>
          <a:endParaRPr lang="ru-RU"/>
        </a:p>
      </dgm:t>
    </dgm:pt>
    <dgm:pt modelId="{7D43F6DF-0D6E-4C74-B17E-6CEE0685A876}" type="pres">
      <dgm:prSet presAssocID="{4FDC22ED-138A-4E04-8AFF-3D213F37AE44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046A0DB0-F8D8-407B-8056-EAF04A6B04EC}" type="pres">
      <dgm:prSet presAssocID="{3E61F6AF-A37D-42AA-9AD8-A0D38380AD35}" presName="linNode" presStyleCnt="0"/>
      <dgm:spPr/>
    </dgm:pt>
    <dgm:pt modelId="{2FD8BCC5-EA11-40B0-859A-679997DBB55E}" type="pres">
      <dgm:prSet presAssocID="{3E61F6AF-A37D-42AA-9AD8-A0D38380AD35}" presName="parentText" presStyleLbl="node1" presStyleIdx="0" presStyleCnt="1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90DA522-91E3-41DC-BD71-CF9EC7A3C2FC}" type="pres">
      <dgm:prSet presAssocID="{3E61F6AF-A37D-42AA-9AD8-A0D38380AD35}" presName="descendantText" presStyleLbl="alignAccFollowNode1" presStyleIdx="0" presStyleCnt="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BA1E20E5-221B-43B0-97DE-2050E33C2FA5}" srcId="{3E61F6AF-A37D-42AA-9AD8-A0D38380AD35}" destId="{985103E5-AA1C-4460-BABD-0FA1C3C8C19D}" srcOrd="3" destOrd="0" parTransId="{E015BBA1-413F-40F0-BEFF-942467614B0A}" sibTransId="{ECAF6FB0-EC97-4898-B941-7BF15E3D8730}"/>
    <dgm:cxn modelId="{743907F4-0C81-408B-B0DB-481BF32D11B0}" srcId="{3E61F6AF-A37D-42AA-9AD8-A0D38380AD35}" destId="{44E12B10-3C6F-4E00-B1D9-2AB5B24B464F}" srcOrd="2" destOrd="0" parTransId="{7DD80F6A-EED9-44D7-85AF-50B3538B0006}" sibTransId="{18131E62-7A7D-427D-8B93-EA0C51768908}"/>
    <dgm:cxn modelId="{21825254-6FCD-4BB5-A6A7-DD90A43861D1}" type="presOf" srcId="{96967B97-A126-4960-93D3-F270C777A438}" destId="{090DA522-91E3-41DC-BD71-CF9EC7A3C2FC}" srcOrd="0" destOrd="5" presId="urn:microsoft.com/office/officeart/2005/8/layout/vList5"/>
    <dgm:cxn modelId="{2280E762-E0DB-4A30-9820-B39FD7C18FFA}" type="presOf" srcId="{B3598026-11F5-4A44-872F-C0C3885B49FD}" destId="{090DA522-91E3-41DC-BD71-CF9EC7A3C2FC}" srcOrd="0" destOrd="6" presId="urn:microsoft.com/office/officeart/2005/8/layout/vList5"/>
    <dgm:cxn modelId="{418FF40B-9EAE-45EF-A765-1EA4F8C375EA}" type="presOf" srcId="{3E61F6AF-A37D-42AA-9AD8-A0D38380AD35}" destId="{2FD8BCC5-EA11-40B0-859A-679997DBB55E}" srcOrd="0" destOrd="0" presId="urn:microsoft.com/office/officeart/2005/8/layout/vList5"/>
    <dgm:cxn modelId="{A9A64568-FB5D-4DD6-B0EA-830E29B07D79}" srcId="{3E61F6AF-A37D-42AA-9AD8-A0D38380AD35}" destId="{04981AD7-5E92-4623-A550-9B99995C68B8}" srcOrd="1" destOrd="0" parTransId="{BEB36C1D-1A1C-4876-B35A-0B831FB5EA04}" sibTransId="{5C25CCCD-30F5-4C40-8BDD-54C0D7DAE79C}"/>
    <dgm:cxn modelId="{D194FEB3-3539-4B8F-BD30-7F2A062A2AC7}" type="presOf" srcId="{736756D1-709C-46D0-88AC-DE286C98A285}" destId="{090DA522-91E3-41DC-BD71-CF9EC7A3C2FC}" srcOrd="0" destOrd="7" presId="urn:microsoft.com/office/officeart/2005/8/layout/vList5"/>
    <dgm:cxn modelId="{C9429290-4FA8-4487-A4B9-3295FC3DC98D}" srcId="{3E61F6AF-A37D-42AA-9AD8-A0D38380AD35}" destId="{96967B97-A126-4960-93D3-F270C777A438}" srcOrd="5" destOrd="0" parTransId="{D047F8CE-8CE5-4D9E-83D3-54A72B2EBAEC}" sibTransId="{BEC0DD32-813A-4DF2-A4B0-7CF985483F7E}"/>
    <dgm:cxn modelId="{F51AC0BD-4FA9-4CE0-9EF9-D16D98355332}" srcId="{3E61F6AF-A37D-42AA-9AD8-A0D38380AD35}" destId="{736756D1-709C-46D0-88AC-DE286C98A285}" srcOrd="7" destOrd="0" parTransId="{66AF17B7-5549-4C72-9297-6B2B207FA004}" sibTransId="{9E9620AD-30DB-48DC-A1CC-1817232B6DE0}"/>
    <dgm:cxn modelId="{BF96ECA9-C8AC-4620-B909-3C3EDD7B5FEC}" srcId="{3E61F6AF-A37D-42AA-9AD8-A0D38380AD35}" destId="{310B69B0-9800-468D-AA09-D2146D676AD5}" srcOrd="0" destOrd="0" parTransId="{29301ED7-46DD-4A4E-95E1-7855E5EEDC01}" sibTransId="{64856DEB-FEA6-4787-80C0-17C6D642BEF0}"/>
    <dgm:cxn modelId="{15FD3E46-1D46-4652-BB36-983754FABFC5}" type="presOf" srcId="{310B69B0-9800-468D-AA09-D2146D676AD5}" destId="{090DA522-91E3-41DC-BD71-CF9EC7A3C2FC}" srcOrd="0" destOrd="0" presId="urn:microsoft.com/office/officeart/2005/8/layout/vList5"/>
    <dgm:cxn modelId="{A2E5FF32-AC8E-4D27-9670-B8C0A5C5A836}" type="presOf" srcId="{985103E5-AA1C-4460-BABD-0FA1C3C8C19D}" destId="{090DA522-91E3-41DC-BD71-CF9EC7A3C2FC}" srcOrd="0" destOrd="3" presId="urn:microsoft.com/office/officeart/2005/8/layout/vList5"/>
    <dgm:cxn modelId="{27B48486-C3C5-49A1-96E2-64B155F44999}" srcId="{3E61F6AF-A37D-42AA-9AD8-A0D38380AD35}" destId="{AB5D7A5E-4046-4ACA-A5A5-155F387DDC80}" srcOrd="4" destOrd="0" parTransId="{EF2A4790-F156-47E6-AC28-98A2C0D2D213}" sibTransId="{10A2210B-7287-4F38-97BA-7E3CC9967F8F}"/>
    <dgm:cxn modelId="{98D23346-83C3-4EA6-A0F2-F3D4CA46A831}" srcId="{3E61F6AF-A37D-42AA-9AD8-A0D38380AD35}" destId="{B3598026-11F5-4A44-872F-C0C3885B49FD}" srcOrd="6" destOrd="0" parTransId="{22E2C203-17B7-461D-9F8C-63E07F6A8E4E}" sibTransId="{0CEF9DAC-7247-4C3E-906D-C63C3A7E6B57}"/>
    <dgm:cxn modelId="{9AE68CE4-FF53-45CD-B659-1B0032B56D25}" type="presOf" srcId="{AB5D7A5E-4046-4ACA-A5A5-155F387DDC80}" destId="{090DA522-91E3-41DC-BD71-CF9EC7A3C2FC}" srcOrd="0" destOrd="4" presId="urn:microsoft.com/office/officeart/2005/8/layout/vList5"/>
    <dgm:cxn modelId="{C46B37A1-1C95-41BB-A6C6-C4BBE32DE057}" type="presOf" srcId="{4FDC22ED-138A-4E04-8AFF-3D213F37AE44}" destId="{7D43F6DF-0D6E-4C74-B17E-6CEE0685A876}" srcOrd="0" destOrd="0" presId="urn:microsoft.com/office/officeart/2005/8/layout/vList5"/>
    <dgm:cxn modelId="{814C2236-B4B2-4ED3-AE17-74C909E4F228}" srcId="{4FDC22ED-138A-4E04-8AFF-3D213F37AE44}" destId="{3E61F6AF-A37D-42AA-9AD8-A0D38380AD35}" srcOrd="0" destOrd="0" parTransId="{593DE0E5-5328-460B-9EDD-3DEE77F3C546}" sibTransId="{83BF9127-25C2-4784-A4A0-5A5953A5CDDF}"/>
    <dgm:cxn modelId="{10B4C60C-97CB-4060-A60C-3D71EF3CC7FC}" type="presOf" srcId="{44E12B10-3C6F-4E00-B1D9-2AB5B24B464F}" destId="{090DA522-91E3-41DC-BD71-CF9EC7A3C2FC}" srcOrd="0" destOrd="2" presId="urn:microsoft.com/office/officeart/2005/8/layout/vList5"/>
    <dgm:cxn modelId="{4BE6E301-4100-431E-AF05-D8F12D081E4E}" type="presOf" srcId="{04981AD7-5E92-4623-A550-9B99995C68B8}" destId="{090DA522-91E3-41DC-BD71-CF9EC7A3C2FC}" srcOrd="0" destOrd="1" presId="urn:microsoft.com/office/officeart/2005/8/layout/vList5"/>
    <dgm:cxn modelId="{F8538CA5-35C1-48B8-B8D2-551F11DE6370}" type="presParOf" srcId="{7D43F6DF-0D6E-4C74-B17E-6CEE0685A876}" destId="{046A0DB0-F8D8-407B-8056-EAF04A6B04EC}" srcOrd="0" destOrd="0" presId="urn:microsoft.com/office/officeart/2005/8/layout/vList5"/>
    <dgm:cxn modelId="{D5B69D45-5FB2-412A-BC3F-5844DB46B002}" type="presParOf" srcId="{046A0DB0-F8D8-407B-8056-EAF04A6B04EC}" destId="{2FD8BCC5-EA11-40B0-859A-679997DBB55E}" srcOrd="0" destOrd="0" presId="urn:microsoft.com/office/officeart/2005/8/layout/vList5"/>
    <dgm:cxn modelId="{87613DD6-11A3-40B1-8C20-40A6B406F042}" type="presParOf" srcId="{046A0DB0-F8D8-407B-8056-EAF04A6B04EC}" destId="{090DA522-91E3-41DC-BD71-CF9EC7A3C2FC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FBE1438B-499F-488D-B027-51A1E9B74A5D}" type="doc">
      <dgm:prSet loTypeId="urn:microsoft.com/office/officeart/2005/8/layout/lProcess3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56A7979E-D0F3-4097-897A-0A60F082DC29}">
      <dgm:prSet custT="1"/>
      <dgm:spPr/>
      <dgm:t>
        <a:bodyPr/>
        <a:lstStyle/>
        <a:p>
          <a:pPr rtl="0"/>
          <a:r>
            <a:rPr lang="ru-RU" sz="1800" dirty="0" smtClean="0"/>
            <a:t>Если вы чувствуете, что не справляетесь, ваши отношения внутри семьи ухудшились, ребенок всё чаще заходит истериками и плачет, то приглашаю вас на индивидуальную консультацию.</a:t>
          </a:r>
          <a:endParaRPr lang="ru-RU" sz="1800" dirty="0"/>
        </a:p>
      </dgm:t>
    </dgm:pt>
    <dgm:pt modelId="{7898E0D3-7D31-4FE5-A55A-FAA08C4D3F45}" type="parTrans" cxnId="{3DCD7B87-2F05-4896-8E4A-E0E1669B7EC4}">
      <dgm:prSet/>
      <dgm:spPr/>
      <dgm:t>
        <a:bodyPr/>
        <a:lstStyle/>
        <a:p>
          <a:endParaRPr lang="ru-RU"/>
        </a:p>
      </dgm:t>
    </dgm:pt>
    <dgm:pt modelId="{D9FAABCE-661B-4B44-9801-220E63ACEB56}" type="sibTrans" cxnId="{3DCD7B87-2F05-4896-8E4A-E0E1669B7EC4}">
      <dgm:prSet/>
      <dgm:spPr/>
      <dgm:t>
        <a:bodyPr/>
        <a:lstStyle/>
        <a:p>
          <a:endParaRPr lang="ru-RU"/>
        </a:p>
      </dgm:t>
    </dgm:pt>
    <dgm:pt modelId="{A83D5151-36EA-4051-ABC0-DD61968E2AEB}">
      <dgm:prSet/>
      <dgm:spPr/>
      <dgm:t>
        <a:bodyPr/>
        <a:lstStyle/>
        <a:p>
          <a:pPr rtl="0"/>
          <a:r>
            <a:rPr lang="ru-RU" dirty="0" smtClean="0"/>
            <a:t>Вы получите: </a:t>
          </a:r>
          <a:endParaRPr lang="ru-RU" dirty="0"/>
        </a:p>
      </dgm:t>
    </dgm:pt>
    <dgm:pt modelId="{1FEA1FE1-9856-4FC3-B74A-6BE1C815AFAF}" type="parTrans" cxnId="{F4734B9E-E421-4547-87F1-5FC9C6AF68BB}">
      <dgm:prSet/>
      <dgm:spPr/>
      <dgm:t>
        <a:bodyPr/>
        <a:lstStyle/>
        <a:p>
          <a:endParaRPr lang="ru-RU"/>
        </a:p>
      </dgm:t>
    </dgm:pt>
    <dgm:pt modelId="{644747BA-3BB0-403C-85F4-C8C1469C1A96}" type="sibTrans" cxnId="{F4734B9E-E421-4547-87F1-5FC9C6AF68BB}">
      <dgm:prSet/>
      <dgm:spPr/>
      <dgm:t>
        <a:bodyPr/>
        <a:lstStyle/>
        <a:p>
          <a:endParaRPr lang="ru-RU"/>
        </a:p>
      </dgm:t>
    </dgm:pt>
    <dgm:pt modelId="{057ECE5F-573F-4717-81C0-C5D36DA1DF22}">
      <dgm:prSet/>
      <dgm:spPr/>
      <dgm:t>
        <a:bodyPr/>
        <a:lstStyle/>
        <a:p>
          <a:pPr rtl="0"/>
          <a:r>
            <a:rPr lang="ru-RU" dirty="0" smtClean="0"/>
            <a:t>Психологическую поддержку </a:t>
          </a:r>
          <a:endParaRPr lang="ru-RU" dirty="0"/>
        </a:p>
      </dgm:t>
    </dgm:pt>
    <dgm:pt modelId="{E6161481-4EB0-4DE2-95E7-E3C8CAC9ADAA}" type="parTrans" cxnId="{91DC607E-FF25-467C-AF00-F9E1B44C237F}">
      <dgm:prSet/>
      <dgm:spPr/>
      <dgm:t>
        <a:bodyPr/>
        <a:lstStyle/>
        <a:p>
          <a:endParaRPr lang="ru-RU"/>
        </a:p>
      </dgm:t>
    </dgm:pt>
    <dgm:pt modelId="{CAB495E6-413F-4E0B-80E6-ABA393DCD67E}" type="sibTrans" cxnId="{91DC607E-FF25-467C-AF00-F9E1B44C237F}">
      <dgm:prSet/>
      <dgm:spPr/>
      <dgm:t>
        <a:bodyPr/>
        <a:lstStyle/>
        <a:p>
          <a:endParaRPr lang="ru-RU"/>
        </a:p>
      </dgm:t>
    </dgm:pt>
    <dgm:pt modelId="{7FA598B8-A7FB-403B-97AB-E49B8ED0BB1D}">
      <dgm:prSet custT="1"/>
      <dgm:spPr/>
      <dgm:t>
        <a:bodyPr/>
        <a:lstStyle/>
        <a:p>
          <a:pPr rtl="0"/>
          <a:r>
            <a:rPr lang="ru-RU" sz="1000" dirty="0" smtClean="0"/>
            <a:t>Рекомендации о взаимодействии именно с вашим ребенком</a:t>
          </a:r>
          <a:endParaRPr lang="ru-RU" sz="1000" dirty="0"/>
        </a:p>
      </dgm:t>
    </dgm:pt>
    <dgm:pt modelId="{44E1C71D-C6A1-4895-B66A-F4585D85CEF2}" type="parTrans" cxnId="{EBA0AE75-D191-4C86-9502-E9BB09B1045C}">
      <dgm:prSet/>
      <dgm:spPr/>
      <dgm:t>
        <a:bodyPr/>
        <a:lstStyle/>
        <a:p>
          <a:endParaRPr lang="ru-RU"/>
        </a:p>
      </dgm:t>
    </dgm:pt>
    <dgm:pt modelId="{ECF86608-4564-499F-907F-FD2548371579}" type="sibTrans" cxnId="{EBA0AE75-D191-4C86-9502-E9BB09B1045C}">
      <dgm:prSet/>
      <dgm:spPr/>
      <dgm:t>
        <a:bodyPr/>
        <a:lstStyle/>
        <a:p>
          <a:endParaRPr lang="ru-RU"/>
        </a:p>
      </dgm:t>
    </dgm:pt>
    <dgm:pt modelId="{0A97D2AF-C442-4B51-A396-64804B201F61}">
      <dgm:prSet custT="1"/>
      <dgm:spPr/>
      <dgm:t>
        <a:bodyPr/>
        <a:lstStyle/>
        <a:p>
          <a:pPr rtl="0"/>
          <a:r>
            <a:rPr lang="ru-RU" sz="1000" dirty="0" smtClean="0"/>
            <a:t>- Рекомендации об организации дистанционного обучения в зависимости от особенностей вашего ребенка</a:t>
          </a:r>
          <a:endParaRPr lang="ru-RU" sz="1000" dirty="0"/>
        </a:p>
      </dgm:t>
    </dgm:pt>
    <dgm:pt modelId="{2DB18001-25A7-412D-91A9-BF2C037B4198}" type="parTrans" cxnId="{D3D6463F-25EA-431D-8659-249C0647F5B6}">
      <dgm:prSet/>
      <dgm:spPr/>
      <dgm:t>
        <a:bodyPr/>
        <a:lstStyle/>
        <a:p>
          <a:endParaRPr lang="ru-RU"/>
        </a:p>
      </dgm:t>
    </dgm:pt>
    <dgm:pt modelId="{38D54088-008C-4605-B6DF-D8A47EF5BEC4}" type="sibTrans" cxnId="{D3D6463F-25EA-431D-8659-249C0647F5B6}">
      <dgm:prSet/>
      <dgm:spPr/>
      <dgm:t>
        <a:bodyPr/>
        <a:lstStyle/>
        <a:p>
          <a:endParaRPr lang="ru-RU"/>
        </a:p>
      </dgm:t>
    </dgm:pt>
    <dgm:pt modelId="{662EF5FC-0E0F-44D7-8FD9-4FF38FB81EA8}">
      <dgm:prSet custT="1"/>
      <dgm:spPr/>
      <dgm:t>
        <a:bodyPr/>
        <a:lstStyle/>
        <a:p>
          <a:pPr rtl="0"/>
          <a:r>
            <a:rPr lang="ru-RU" sz="800" dirty="0" smtClean="0"/>
            <a:t>Также вы можете </a:t>
          </a:r>
          <a:r>
            <a:rPr lang="ru-RU" sz="1000" dirty="0" smtClean="0"/>
            <a:t>оставить заявку на индивидуальную диагностику или на консультацию вашего ребенка .</a:t>
          </a:r>
          <a:endParaRPr lang="ru-RU" sz="1000" dirty="0"/>
        </a:p>
      </dgm:t>
    </dgm:pt>
    <dgm:pt modelId="{70A2B309-1AFF-46DA-82E1-256F63751A1A}" type="parTrans" cxnId="{2EAFFF98-4435-46A1-B667-8ABF2445B289}">
      <dgm:prSet/>
      <dgm:spPr/>
      <dgm:t>
        <a:bodyPr/>
        <a:lstStyle/>
        <a:p>
          <a:endParaRPr lang="ru-RU"/>
        </a:p>
      </dgm:t>
    </dgm:pt>
    <dgm:pt modelId="{034D0B07-CEE2-4911-9C37-C98FC99D7BF6}" type="sibTrans" cxnId="{2EAFFF98-4435-46A1-B667-8ABF2445B289}">
      <dgm:prSet/>
      <dgm:spPr/>
      <dgm:t>
        <a:bodyPr/>
        <a:lstStyle/>
        <a:p>
          <a:endParaRPr lang="ru-RU"/>
        </a:p>
      </dgm:t>
    </dgm:pt>
    <dgm:pt modelId="{59F1CCAB-A0B1-483A-B08C-625770505BCD}">
      <dgm:prSet custT="1"/>
      <dgm:spPr/>
      <dgm:t>
        <a:bodyPr/>
        <a:lstStyle/>
        <a:p>
          <a:pPr rtl="0"/>
          <a:r>
            <a:rPr lang="ru-RU" sz="2000" b="1" dirty="0" smtClean="0"/>
            <a:t>Запись на индивидуальную консультацию:</a:t>
          </a:r>
          <a:endParaRPr lang="ru-RU" sz="2000" b="1" dirty="0"/>
        </a:p>
      </dgm:t>
    </dgm:pt>
    <dgm:pt modelId="{C85EC513-1E71-45B0-A15D-45F2F0E8F769}" type="parTrans" cxnId="{1C2BB2C4-50EB-44DD-BF88-DDA86A3A9035}">
      <dgm:prSet/>
      <dgm:spPr/>
      <dgm:t>
        <a:bodyPr/>
        <a:lstStyle/>
        <a:p>
          <a:endParaRPr lang="ru-RU"/>
        </a:p>
      </dgm:t>
    </dgm:pt>
    <dgm:pt modelId="{AAA6BA8F-430D-4350-B95E-704D87E622B6}" type="sibTrans" cxnId="{1C2BB2C4-50EB-44DD-BF88-DDA86A3A9035}">
      <dgm:prSet/>
      <dgm:spPr/>
      <dgm:t>
        <a:bodyPr/>
        <a:lstStyle/>
        <a:p>
          <a:endParaRPr lang="ru-RU"/>
        </a:p>
      </dgm:t>
    </dgm:pt>
    <dgm:pt modelId="{A4DB0E0B-7E9B-4823-842D-3089B2A1C8B3}" type="pres">
      <dgm:prSet presAssocID="{FBE1438B-499F-488D-B027-51A1E9B74A5D}" presName="Name0" presStyleCnt="0">
        <dgm:presLayoutVars>
          <dgm:chPref val="3"/>
          <dgm:dir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756461ED-560B-432C-ADF5-17C631176FCA}" type="pres">
      <dgm:prSet presAssocID="{56A7979E-D0F3-4097-897A-0A60F082DC29}" presName="horFlow" presStyleCnt="0"/>
      <dgm:spPr/>
    </dgm:pt>
    <dgm:pt modelId="{646DAF7A-9727-45C3-89E2-9CD77F24EFF4}" type="pres">
      <dgm:prSet presAssocID="{56A7979E-D0F3-4097-897A-0A60F082DC29}" presName="bigChev" presStyleLbl="node1" presStyleIdx="0" presStyleCnt="3" custScaleX="384240" custScaleY="139529" custLinFactNeighborX="4012" custLinFactNeighborY="-85457"/>
      <dgm:spPr/>
      <dgm:t>
        <a:bodyPr/>
        <a:lstStyle/>
        <a:p>
          <a:endParaRPr lang="ru-RU"/>
        </a:p>
      </dgm:t>
    </dgm:pt>
    <dgm:pt modelId="{0DEA1B85-576D-4F42-993C-4DD742D84B12}" type="pres">
      <dgm:prSet presAssocID="{56A7979E-D0F3-4097-897A-0A60F082DC29}" presName="vSp" presStyleCnt="0"/>
      <dgm:spPr/>
    </dgm:pt>
    <dgm:pt modelId="{B6D4D920-A0D5-4F00-BD3E-5D4CB8E42D53}" type="pres">
      <dgm:prSet presAssocID="{A83D5151-36EA-4051-ABC0-DD61968E2AEB}" presName="horFlow" presStyleCnt="0"/>
      <dgm:spPr/>
    </dgm:pt>
    <dgm:pt modelId="{D093E12D-A7B4-4092-BA59-3CDE1F062498}" type="pres">
      <dgm:prSet presAssocID="{A83D5151-36EA-4051-ABC0-DD61968E2AEB}" presName="bigChev" presStyleLbl="node1" presStyleIdx="1" presStyleCnt="3" custScaleX="53893" custScaleY="61855"/>
      <dgm:spPr/>
      <dgm:t>
        <a:bodyPr/>
        <a:lstStyle/>
        <a:p>
          <a:endParaRPr lang="ru-RU"/>
        </a:p>
      </dgm:t>
    </dgm:pt>
    <dgm:pt modelId="{14BF3D62-44A5-4C20-A537-ECA55D625949}" type="pres">
      <dgm:prSet presAssocID="{E6161481-4EB0-4DE2-95E7-E3C8CAC9ADAA}" presName="parTrans" presStyleCnt="0"/>
      <dgm:spPr/>
    </dgm:pt>
    <dgm:pt modelId="{55989BD1-D302-4A7F-A931-909EAFD13054}" type="pres">
      <dgm:prSet presAssocID="{057ECE5F-573F-4717-81C0-C5D36DA1DF22}" presName="node" presStyleLbl="alignAccFollowNode1" presStyleIdx="0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C317E4D-03CE-4AA0-8CE4-760BE5F1C91E}" type="pres">
      <dgm:prSet presAssocID="{CAB495E6-413F-4E0B-80E6-ABA393DCD67E}" presName="sibTrans" presStyleCnt="0"/>
      <dgm:spPr/>
    </dgm:pt>
    <dgm:pt modelId="{7CD6E4C6-2DAF-4BDD-9E21-227ABB9660DB}" type="pres">
      <dgm:prSet presAssocID="{7FA598B8-A7FB-403B-97AB-E49B8ED0BB1D}" presName="node" presStyleLbl="alignAccFollowNode1" presStyleIdx="1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A9EE615-A227-40AA-9411-1A01F174B75B}" type="pres">
      <dgm:prSet presAssocID="{ECF86608-4564-499F-907F-FD2548371579}" presName="sibTrans" presStyleCnt="0"/>
      <dgm:spPr/>
    </dgm:pt>
    <dgm:pt modelId="{7B598D66-033A-4E9D-B9E2-E5EBC49D8CC8}" type="pres">
      <dgm:prSet presAssocID="{0A97D2AF-C442-4B51-A396-64804B201F61}" presName="node" presStyleLbl="alignAccFollowNode1" presStyleIdx="2" presStyleCnt="4" custLinFactNeighborX="72866" custLinFactNeighborY="-281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602708E-75E8-4AC6-8355-FAEFCBB2F7B8}" type="pres">
      <dgm:prSet presAssocID="{38D54088-008C-4605-B6DF-D8A47EF5BEC4}" presName="sibTrans" presStyleCnt="0"/>
      <dgm:spPr/>
    </dgm:pt>
    <dgm:pt modelId="{50500B42-90DE-4F3D-B820-E746C09FAD6F}" type="pres">
      <dgm:prSet presAssocID="{662EF5FC-0E0F-44D7-8FD9-4FF38FB81EA8}" presName="node" presStyleLbl="alignAccFollowNode1" presStyleIdx="3" presStyleCnt="4" custLinFactX="14131" custLinFactNeighborX="100000" custLinFactNeighborY="-843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4D4B199-F9CE-4350-AE45-D9205C0D5E66}" type="pres">
      <dgm:prSet presAssocID="{A83D5151-36EA-4051-ABC0-DD61968E2AEB}" presName="vSp" presStyleCnt="0"/>
      <dgm:spPr/>
    </dgm:pt>
    <dgm:pt modelId="{04773466-6656-4173-A30D-C8707F90E0B0}" type="pres">
      <dgm:prSet presAssocID="{59F1CCAB-A0B1-483A-B08C-625770505BCD}" presName="horFlow" presStyleCnt="0"/>
      <dgm:spPr/>
    </dgm:pt>
    <dgm:pt modelId="{1C04C939-A144-44D2-AD1B-9A3C459A2C56}" type="pres">
      <dgm:prSet presAssocID="{59F1CCAB-A0B1-483A-B08C-625770505BCD}" presName="bigChev" presStyleLbl="node1" presStyleIdx="2" presStyleCnt="3" custScaleX="384240" custLinFactNeighborX="-4012" custLinFactNeighborY="23402"/>
      <dgm:spPr/>
      <dgm:t>
        <a:bodyPr/>
        <a:lstStyle/>
        <a:p>
          <a:endParaRPr lang="ru-RU"/>
        </a:p>
      </dgm:t>
    </dgm:pt>
  </dgm:ptLst>
  <dgm:cxnLst>
    <dgm:cxn modelId="{1C2BB2C4-50EB-44DD-BF88-DDA86A3A9035}" srcId="{FBE1438B-499F-488D-B027-51A1E9B74A5D}" destId="{59F1CCAB-A0B1-483A-B08C-625770505BCD}" srcOrd="2" destOrd="0" parTransId="{C85EC513-1E71-45B0-A15D-45F2F0E8F769}" sibTransId="{AAA6BA8F-430D-4350-B95E-704D87E622B6}"/>
    <dgm:cxn modelId="{1CF6EC12-A599-43EE-80EA-89AD657928CB}" type="presOf" srcId="{662EF5FC-0E0F-44D7-8FD9-4FF38FB81EA8}" destId="{50500B42-90DE-4F3D-B820-E746C09FAD6F}" srcOrd="0" destOrd="0" presId="urn:microsoft.com/office/officeart/2005/8/layout/lProcess3"/>
    <dgm:cxn modelId="{3DCD7B87-2F05-4896-8E4A-E0E1669B7EC4}" srcId="{FBE1438B-499F-488D-B027-51A1E9B74A5D}" destId="{56A7979E-D0F3-4097-897A-0A60F082DC29}" srcOrd="0" destOrd="0" parTransId="{7898E0D3-7D31-4FE5-A55A-FAA08C4D3F45}" sibTransId="{D9FAABCE-661B-4B44-9801-220E63ACEB56}"/>
    <dgm:cxn modelId="{D981424A-A123-4ADC-9997-528BB25E71B2}" type="presOf" srcId="{7FA598B8-A7FB-403B-97AB-E49B8ED0BB1D}" destId="{7CD6E4C6-2DAF-4BDD-9E21-227ABB9660DB}" srcOrd="0" destOrd="0" presId="urn:microsoft.com/office/officeart/2005/8/layout/lProcess3"/>
    <dgm:cxn modelId="{D5CF1A80-A318-4312-B59E-36A1E630B404}" type="presOf" srcId="{FBE1438B-499F-488D-B027-51A1E9B74A5D}" destId="{A4DB0E0B-7E9B-4823-842D-3089B2A1C8B3}" srcOrd="0" destOrd="0" presId="urn:microsoft.com/office/officeart/2005/8/layout/lProcess3"/>
    <dgm:cxn modelId="{2EAFFF98-4435-46A1-B667-8ABF2445B289}" srcId="{A83D5151-36EA-4051-ABC0-DD61968E2AEB}" destId="{662EF5FC-0E0F-44D7-8FD9-4FF38FB81EA8}" srcOrd="3" destOrd="0" parTransId="{70A2B309-1AFF-46DA-82E1-256F63751A1A}" sibTransId="{034D0B07-CEE2-4911-9C37-C98FC99D7BF6}"/>
    <dgm:cxn modelId="{F4734B9E-E421-4547-87F1-5FC9C6AF68BB}" srcId="{FBE1438B-499F-488D-B027-51A1E9B74A5D}" destId="{A83D5151-36EA-4051-ABC0-DD61968E2AEB}" srcOrd="1" destOrd="0" parTransId="{1FEA1FE1-9856-4FC3-B74A-6BE1C815AFAF}" sibTransId="{644747BA-3BB0-403C-85F4-C8C1469C1A96}"/>
    <dgm:cxn modelId="{CFDD7E13-FC2D-486E-AC61-21B8D12DFEB6}" type="presOf" srcId="{0A97D2AF-C442-4B51-A396-64804B201F61}" destId="{7B598D66-033A-4E9D-B9E2-E5EBC49D8CC8}" srcOrd="0" destOrd="0" presId="urn:microsoft.com/office/officeart/2005/8/layout/lProcess3"/>
    <dgm:cxn modelId="{C2CA3ED4-03BF-4F35-ADF0-0500BE8F2358}" type="presOf" srcId="{057ECE5F-573F-4717-81C0-C5D36DA1DF22}" destId="{55989BD1-D302-4A7F-A931-909EAFD13054}" srcOrd="0" destOrd="0" presId="urn:microsoft.com/office/officeart/2005/8/layout/lProcess3"/>
    <dgm:cxn modelId="{EBA0AE75-D191-4C86-9502-E9BB09B1045C}" srcId="{A83D5151-36EA-4051-ABC0-DD61968E2AEB}" destId="{7FA598B8-A7FB-403B-97AB-E49B8ED0BB1D}" srcOrd="1" destOrd="0" parTransId="{44E1C71D-C6A1-4895-B66A-F4585D85CEF2}" sibTransId="{ECF86608-4564-499F-907F-FD2548371579}"/>
    <dgm:cxn modelId="{8EF70CFB-60E5-41BA-A40A-2196C76D8DC2}" type="presOf" srcId="{A83D5151-36EA-4051-ABC0-DD61968E2AEB}" destId="{D093E12D-A7B4-4092-BA59-3CDE1F062498}" srcOrd="0" destOrd="0" presId="urn:microsoft.com/office/officeart/2005/8/layout/lProcess3"/>
    <dgm:cxn modelId="{D3D6463F-25EA-431D-8659-249C0647F5B6}" srcId="{A83D5151-36EA-4051-ABC0-DD61968E2AEB}" destId="{0A97D2AF-C442-4B51-A396-64804B201F61}" srcOrd="2" destOrd="0" parTransId="{2DB18001-25A7-412D-91A9-BF2C037B4198}" sibTransId="{38D54088-008C-4605-B6DF-D8A47EF5BEC4}"/>
    <dgm:cxn modelId="{8A09CA30-7E94-4A39-AD4D-1AF5E56E3E6D}" type="presOf" srcId="{59F1CCAB-A0B1-483A-B08C-625770505BCD}" destId="{1C04C939-A144-44D2-AD1B-9A3C459A2C56}" srcOrd="0" destOrd="0" presId="urn:microsoft.com/office/officeart/2005/8/layout/lProcess3"/>
    <dgm:cxn modelId="{D4DCE46C-BA49-4BC8-BA02-9D9DCD7A9595}" type="presOf" srcId="{56A7979E-D0F3-4097-897A-0A60F082DC29}" destId="{646DAF7A-9727-45C3-89E2-9CD77F24EFF4}" srcOrd="0" destOrd="0" presId="urn:microsoft.com/office/officeart/2005/8/layout/lProcess3"/>
    <dgm:cxn modelId="{91DC607E-FF25-467C-AF00-F9E1B44C237F}" srcId="{A83D5151-36EA-4051-ABC0-DD61968E2AEB}" destId="{057ECE5F-573F-4717-81C0-C5D36DA1DF22}" srcOrd="0" destOrd="0" parTransId="{E6161481-4EB0-4DE2-95E7-E3C8CAC9ADAA}" sibTransId="{CAB495E6-413F-4E0B-80E6-ABA393DCD67E}"/>
    <dgm:cxn modelId="{A1DA6058-6B61-445E-A895-AD43E544BA0A}" type="presParOf" srcId="{A4DB0E0B-7E9B-4823-842D-3089B2A1C8B3}" destId="{756461ED-560B-432C-ADF5-17C631176FCA}" srcOrd="0" destOrd="0" presId="urn:microsoft.com/office/officeart/2005/8/layout/lProcess3"/>
    <dgm:cxn modelId="{CDA7AD3B-0F8B-47E5-ACD4-A5851824F320}" type="presParOf" srcId="{756461ED-560B-432C-ADF5-17C631176FCA}" destId="{646DAF7A-9727-45C3-89E2-9CD77F24EFF4}" srcOrd="0" destOrd="0" presId="urn:microsoft.com/office/officeart/2005/8/layout/lProcess3"/>
    <dgm:cxn modelId="{B7A736C0-61A5-42C8-844C-A5DCFD3F272F}" type="presParOf" srcId="{A4DB0E0B-7E9B-4823-842D-3089B2A1C8B3}" destId="{0DEA1B85-576D-4F42-993C-4DD742D84B12}" srcOrd="1" destOrd="0" presId="urn:microsoft.com/office/officeart/2005/8/layout/lProcess3"/>
    <dgm:cxn modelId="{B8672760-4CF1-4E95-BF54-28933624D595}" type="presParOf" srcId="{A4DB0E0B-7E9B-4823-842D-3089B2A1C8B3}" destId="{B6D4D920-A0D5-4F00-BD3E-5D4CB8E42D53}" srcOrd="2" destOrd="0" presId="urn:microsoft.com/office/officeart/2005/8/layout/lProcess3"/>
    <dgm:cxn modelId="{F3836A1A-A7AF-4152-96FB-BFF147D20ACA}" type="presParOf" srcId="{B6D4D920-A0D5-4F00-BD3E-5D4CB8E42D53}" destId="{D093E12D-A7B4-4092-BA59-3CDE1F062498}" srcOrd="0" destOrd="0" presId="urn:microsoft.com/office/officeart/2005/8/layout/lProcess3"/>
    <dgm:cxn modelId="{7E2BE4B6-2616-4650-926D-C6B120EAE1A3}" type="presParOf" srcId="{B6D4D920-A0D5-4F00-BD3E-5D4CB8E42D53}" destId="{14BF3D62-44A5-4C20-A537-ECA55D625949}" srcOrd="1" destOrd="0" presId="urn:microsoft.com/office/officeart/2005/8/layout/lProcess3"/>
    <dgm:cxn modelId="{E18D9F88-2456-44B9-8C20-71E8E6ECAF98}" type="presParOf" srcId="{B6D4D920-A0D5-4F00-BD3E-5D4CB8E42D53}" destId="{55989BD1-D302-4A7F-A931-909EAFD13054}" srcOrd="2" destOrd="0" presId="urn:microsoft.com/office/officeart/2005/8/layout/lProcess3"/>
    <dgm:cxn modelId="{E1B38B0C-FD02-4627-8ABD-A4223B76D54B}" type="presParOf" srcId="{B6D4D920-A0D5-4F00-BD3E-5D4CB8E42D53}" destId="{9C317E4D-03CE-4AA0-8CE4-760BE5F1C91E}" srcOrd="3" destOrd="0" presId="urn:microsoft.com/office/officeart/2005/8/layout/lProcess3"/>
    <dgm:cxn modelId="{CDCAC5AB-07EE-4825-99BB-3846DF296B96}" type="presParOf" srcId="{B6D4D920-A0D5-4F00-BD3E-5D4CB8E42D53}" destId="{7CD6E4C6-2DAF-4BDD-9E21-227ABB9660DB}" srcOrd="4" destOrd="0" presId="urn:microsoft.com/office/officeart/2005/8/layout/lProcess3"/>
    <dgm:cxn modelId="{6FDCF646-E18B-4A1F-811D-96ECF816EF1A}" type="presParOf" srcId="{B6D4D920-A0D5-4F00-BD3E-5D4CB8E42D53}" destId="{DA9EE615-A227-40AA-9411-1A01F174B75B}" srcOrd="5" destOrd="0" presId="urn:microsoft.com/office/officeart/2005/8/layout/lProcess3"/>
    <dgm:cxn modelId="{EDE3A4FE-ACD6-4AB0-90FD-89C08E2158EF}" type="presParOf" srcId="{B6D4D920-A0D5-4F00-BD3E-5D4CB8E42D53}" destId="{7B598D66-033A-4E9D-B9E2-E5EBC49D8CC8}" srcOrd="6" destOrd="0" presId="urn:microsoft.com/office/officeart/2005/8/layout/lProcess3"/>
    <dgm:cxn modelId="{D2034FD8-C38F-41C1-BB42-59A708EA30FE}" type="presParOf" srcId="{B6D4D920-A0D5-4F00-BD3E-5D4CB8E42D53}" destId="{6602708E-75E8-4AC6-8355-FAEFCBB2F7B8}" srcOrd="7" destOrd="0" presId="urn:microsoft.com/office/officeart/2005/8/layout/lProcess3"/>
    <dgm:cxn modelId="{3BF4CA37-5AB5-49A7-8200-90DE8FEBBE65}" type="presParOf" srcId="{B6D4D920-A0D5-4F00-BD3E-5D4CB8E42D53}" destId="{50500B42-90DE-4F3D-B820-E746C09FAD6F}" srcOrd="8" destOrd="0" presId="urn:microsoft.com/office/officeart/2005/8/layout/lProcess3"/>
    <dgm:cxn modelId="{EFF45789-B9D6-43DC-AFE7-1765774BB653}" type="presParOf" srcId="{A4DB0E0B-7E9B-4823-842D-3089B2A1C8B3}" destId="{94D4B199-F9CE-4350-AE45-D9205C0D5E66}" srcOrd="3" destOrd="0" presId="urn:microsoft.com/office/officeart/2005/8/layout/lProcess3"/>
    <dgm:cxn modelId="{C314E422-693D-49B7-985E-152EAB3855D5}" type="presParOf" srcId="{A4DB0E0B-7E9B-4823-842D-3089B2A1C8B3}" destId="{04773466-6656-4173-A30D-C8707F90E0B0}" srcOrd="4" destOrd="0" presId="urn:microsoft.com/office/officeart/2005/8/layout/lProcess3"/>
    <dgm:cxn modelId="{0CB11110-AB0B-4F67-A3A7-537EC997D9DA}" type="presParOf" srcId="{04773466-6656-4173-A30D-C8707F90E0B0}" destId="{1C04C939-A144-44D2-AD1B-9A3C459A2C56}" srcOrd="0" destOrd="0" presId="urn:microsoft.com/office/officeart/2005/8/layout/lProcess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E72D20D2-9211-442C-8F19-2EDFC1FD5C16}" type="doc">
      <dgm:prSet loTypeId="urn:microsoft.com/office/officeart/2005/8/layout/venn1" loCatId="relationship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ru-RU"/>
        </a:p>
      </dgm:t>
    </dgm:pt>
    <dgm:pt modelId="{EED25C12-C422-41BF-AD8B-B417706A36F9}">
      <dgm:prSet custT="1"/>
      <dgm:spPr/>
      <dgm:t>
        <a:bodyPr/>
        <a:lstStyle/>
        <a:p>
          <a:pPr rtl="0"/>
          <a:r>
            <a:rPr lang="ru-RU" sz="2800" dirty="0" smtClean="0"/>
            <a:t>И помните надпись на кольце царя Соломона: </a:t>
          </a:r>
        </a:p>
        <a:p>
          <a:pPr rtl="0"/>
          <a:r>
            <a:rPr lang="ru-RU" sz="3600" b="1" dirty="0" smtClean="0"/>
            <a:t>«Проходит всё, пройдёт </a:t>
          </a:r>
          <a:r>
            <a:rPr lang="ru-RU" sz="3600" b="1" dirty="0" smtClean="0"/>
            <a:t>и это» </a:t>
          </a:r>
          <a:endParaRPr lang="ru-RU" sz="3600" b="1" dirty="0"/>
        </a:p>
      </dgm:t>
    </dgm:pt>
    <dgm:pt modelId="{E134C2B7-14F1-4486-A0D7-DD5A2C994FA1}" type="parTrans" cxnId="{07452D2B-99D7-4CF0-BEE9-F3A4C56A6BFA}">
      <dgm:prSet/>
      <dgm:spPr/>
      <dgm:t>
        <a:bodyPr/>
        <a:lstStyle/>
        <a:p>
          <a:endParaRPr lang="ru-RU"/>
        </a:p>
      </dgm:t>
    </dgm:pt>
    <dgm:pt modelId="{AF78CBFC-AD95-4F89-B230-335DA1D8EC1D}" type="sibTrans" cxnId="{07452D2B-99D7-4CF0-BEE9-F3A4C56A6BFA}">
      <dgm:prSet/>
      <dgm:spPr/>
      <dgm:t>
        <a:bodyPr/>
        <a:lstStyle/>
        <a:p>
          <a:endParaRPr lang="ru-RU"/>
        </a:p>
      </dgm:t>
    </dgm:pt>
    <dgm:pt modelId="{5C2F5239-CD97-48B4-B016-76DB0BB2C783}" type="pres">
      <dgm:prSet presAssocID="{E72D20D2-9211-442C-8F19-2EDFC1FD5C16}" presName="compositeShape" presStyleCnt="0">
        <dgm:presLayoutVars>
          <dgm:chMax val="7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258E36FE-C1CE-4C89-9E68-E61B43185488}" type="pres">
      <dgm:prSet presAssocID="{EED25C12-C422-41BF-AD8B-B417706A36F9}" presName="circ1TxSh" presStyleLbl="vennNode1" presStyleIdx="0" presStyleCnt="1" custLinFactNeighborX="-4776" custLinFactNeighborY="-20298"/>
      <dgm:spPr/>
      <dgm:t>
        <a:bodyPr/>
        <a:lstStyle/>
        <a:p>
          <a:endParaRPr lang="ru-RU"/>
        </a:p>
      </dgm:t>
    </dgm:pt>
  </dgm:ptLst>
  <dgm:cxnLst>
    <dgm:cxn modelId="{74DD9E39-F37E-4EFD-8E39-DA1D22F454FA}" type="presOf" srcId="{EED25C12-C422-41BF-AD8B-B417706A36F9}" destId="{258E36FE-C1CE-4C89-9E68-E61B43185488}" srcOrd="0" destOrd="0" presId="urn:microsoft.com/office/officeart/2005/8/layout/venn1"/>
    <dgm:cxn modelId="{2BD1E597-B284-4BE4-AB08-B49460AC6ACA}" type="presOf" srcId="{E72D20D2-9211-442C-8F19-2EDFC1FD5C16}" destId="{5C2F5239-CD97-48B4-B016-76DB0BB2C783}" srcOrd="0" destOrd="0" presId="urn:microsoft.com/office/officeart/2005/8/layout/venn1"/>
    <dgm:cxn modelId="{07452D2B-99D7-4CF0-BEE9-F3A4C56A6BFA}" srcId="{E72D20D2-9211-442C-8F19-2EDFC1FD5C16}" destId="{EED25C12-C422-41BF-AD8B-B417706A36F9}" srcOrd="0" destOrd="0" parTransId="{E134C2B7-14F1-4486-A0D7-DD5A2C994FA1}" sibTransId="{AF78CBFC-AD95-4F89-B230-335DA1D8EC1D}"/>
    <dgm:cxn modelId="{E6638BCF-64C3-459A-9CD3-1885CD456B51}" type="presParOf" srcId="{5C2F5239-CD97-48B4-B016-76DB0BB2C783}" destId="{258E36FE-C1CE-4C89-9E68-E61B43185488}" srcOrd="0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DBC7D96-C950-41DF-931E-42742F621B87}">
      <dsp:nvSpPr>
        <dsp:cNvPr id="0" name=""/>
        <dsp:cNvSpPr/>
      </dsp:nvSpPr>
      <dsp:spPr>
        <a:xfrm>
          <a:off x="429570" y="472"/>
          <a:ext cx="3346456" cy="2007873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Вашему ребенку </a:t>
          </a:r>
          <a:r>
            <a:rPr lang="ru-RU" sz="1800" b="1" kern="1200" dirty="0" smtClean="0"/>
            <a:t>нужна поддержка</a:t>
          </a:r>
          <a:r>
            <a:rPr lang="ru-RU" sz="1800" kern="1200" dirty="0" smtClean="0"/>
            <a:t>, вне зависимости от его возраста. Обсудите с ним, </a:t>
          </a:r>
          <a:r>
            <a:rPr lang="ru-RU" sz="1800" b="1" kern="1200" dirty="0" smtClean="0"/>
            <a:t>что ему поможет учиться</a:t>
          </a:r>
          <a:r>
            <a:rPr lang="ru-RU" sz="1800" kern="1200" dirty="0" smtClean="0"/>
            <a:t> самостоятельно, а что может помешать</a:t>
          </a:r>
          <a:r>
            <a:rPr lang="ru-RU" sz="1100" kern="1200" dirty="0" smtClean="0"/>
            <a:t>.</a:t>
          </a:r>
          <a:endParaRPr lang="ru-RU" sz="1100" kern="1200" dirty="0"/>
        </a:p>
      </dsp:txBody>
      <dsp:txXfrm>
        <a:off x="429570" y="472"/>
        <a:ext cx="3346456" cy="2007873"/>
      </dsp:txXfrm>
    </dsp:sp>
    <dsp:sp modelId="{9BF6F906-0F80-4AF7-AC77-2D60F28DFBF6}">
      <dsp:nvSpPr>
        <dsp:cNvPr id="0" name=""/>
        <dsp:cNvSpPr/>
      </dsp:nvSpPr>
      <dsp:spPr>
        <a:xfrm>
          <a:off x="4110672" y="472"/>
          <a:ext cx="3346456" cy="2007873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800" kern="1200" dirty="0" smtClean="0"/>
            <a:t>Помогите ребенку </a:t>
          </a:r>
          <a:r>
            <a:rPr lang="ru-RU" sz="1800" b="1" kern="1200" dirty="0" smtClean="0"/>
            <a:t>составить план на каждый день.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100" kern="1200" dirty="0"/>
        </a:p>
      </dsp:txBody>
      <dsp:txXfrm>
        <a:off x="4110672" y="472"/>
        <a:ext cx="3346456" cy="2007873"/>
      </dsp:txXfrm>
    </dsp:sp>
    <dsp:sp modelId="{F835B208-7496-4622-926E-323D26DE1091}">
      <dsp:nvSpPr>
        <dsp:cNvPr id="0" name=""/>
        <dsp:cNvSpPr/>
      </dsp:nvSpPr>
      <dsp:spPr>
        <a:xfrm>
          <a:off x="429570" y="2342991"/>
          <a:ext cx="3346456" cy="2007873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800" kern="1200" dirty="0" smtClean="0"/>
            <a:t>Очень важна </a:t>
          </a:r>
          <a:r>
            <a:rPr lang="ru-RU" sz="1800" b="1" kern="1200" dirty="0" smtClean="0"/>
            <a:t>организация рабочего места.</a:t>
          </a:r>
          <a:r>
            <a:rPr lang="ru-RU" sz="1800" kern="1200" dirty="0" smtClean="0"/>
            <a:t> </a:t>
          </a:r>
        </a:p>
      </dsp:txBody>
      <dsp:txXfrm>
        <a:off x="429570" y="2342991"/>
        <a:ext cx="3346456" cy="2007873"/>
      </dsp:txXfrm>
    </dsp:sp>
    <dsp:sp modelId="{E7653A93-FA57-4EF3-9737-55E24C3F04D0}">
      <dsp:nvSpPr>
        <dsp:cNvPr id="0" name=""/>
        <dsp:cNvSpPr/>
      </dsp:nvSpPr>
      <dsp:spPr>
        <a:xfrm>
          <a:off x="4121080" y="2322692"/>
          <a:ext cx="3346456" cy="2007873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Постарайтесь </a:t>
          </a:r>
          <a:r>
            <a:rPr lang="ru-RU" sz="1800" b="1" kern="1200" dirty="0" smtClean="0"/>
            <a:t>разобраться в рекомендациях,</a:t>
          </a:r>
          <a:r>
            <a:rPr lang="ru-RU" sz="1800" kern="1200" dirty="0" smtClean="0"/>
            <a:t> которые вы получаете от школы по организации дистанционного обучения детей. </a:t>
          </a:r>
          <a:endParaRPr lang="ru-RU" sz="1400" kern="1200" dirty="0" smtClean="0"/>
        </a:p>
      </dsp:txBody>
      <dsp:txXfrm>
        <a:off x="4121080" y="2322692"/>
        <a:ext cx="3346456" cy="200787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7DB50E7-9C79-40D3-8EC7-244CB4B0F63B}">
      <dsp:nvSpPr>
        <dsp:cNvPr id="0" name=""/>
        <dsp:cNvSpPr/>
      </dsp:nvSpPr>
      <dsp:spPr>
        <a:xfrm>
          <a:off x="322118" y="782"/>
          <a:ext cx="4481299" cy="2667962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В конце каждого дня подробно </a:t>
          </a:r>
          <a:r>
            <a:rPr lang="ru-RU" sz="1600" b="1" kern="1200" dirty="0" smtClean="0"/>
            <a:t>обсуждайте с ребенком что получилось, а что пока нет.</a:t>
          </a:r>
          <a:r>
            <a:rPr lang="ru-RU" sz="1600" kern="1200" dirty="0" smtClean="0"/>
            <a:t> 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Для понимания успехов и трудностей задавайте открытые вопросы, обращенные к конкретному опыту: </a:t>
          </a:r>
          <a:r>
            <a:rPr lang="ru-RU" sz="1600" kern="1200" baseline="0" dirty="0" smtClean="0"/>
            <a:t>что</a:t>
          </a:r>
          <a:r>
            <a:rPr lang="ru-RU" sz="1600" kern="1200" dirty="0" smtClean="0"/>
            <a:t>, как, для чего, зачем, что чувствовал, как это получилось или не получилось и т.д. В свою очередь давайте ему развернутую положительную обратную связь: назовите конкретный успешный опыт ребенка, выразите радость, восхищение, уважение. И не жалейте объятий.</a:t>
          </a:r>
          <a:endParaRPr lang="ru-RU" sz="1600" kern="1200" dirty="0"/>
        </a:p>
      </dsp:txBody>
      <dsp:txXfrm>
        <a:off x="322118" y="782"/>
        <a:ext cx="4481299" cy="2667962"/>
      </dsp:txXfrm>
    </dsp:sp>
    <dsp:sp modelId="{4860009A-0BDE-4CDC-9368-74776356C113}">
      <dsp:nvSpPr>
        <dsp:cNvPr id="0" name=""/>
        <dsp:cNvSpPr/>
      </dsp:nvSpPr>
      <dsp:spPr>
        <a:xfrm>
          <a:off x="5120556" y="383347"/>
          <a:ext cx="3171388" cy="1902833"/>
        </a:xfrm>
        <a:prstGeom prst="rect">
          <a:avLst/>
        </a:prstGeom>
        <a:gradFill rotWithShape="0">
          <a:gsLst>
            <a:gs pos="0">
              <a:schemeClr val="accent4">
                <a:hueOff val="5197847"/>
                <a:satOff val="-23984"/>
                <a:lumOff val="883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4">
                <a:hueOff val="5197847"/>
                <a:satOff val="-23984"/>
                <a:lumOff val="883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5197847"/>
                <a:satOff val="-23984"/>
                <a:lumOff val="883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Хорошо заранее вместе с </a:t>
          </a:r>
          <a:r>
            <a:rPr lang="ru-RU" sz="1800" b="1" kern="1200" dirty="0" smtClean="0"/>
            <a:t>ребенком выбрать тот "приз"</a:t>
          </a:r>
          <a:r>
            <a:rPr lang="ru-RU" sz="1800" kern="1200" dirty="0" smtClean="0"/>
            <a:t>, который получит ребенок после завершения домашнего обучения.</a:t>
          </a:r>
          <a:r>
            <a:rPr lang="ru-RU" sz="1300" kern="1200" dirty="0" smtClean="0"/>
            <a:t/>
          </a:r>
          <a:br>
            <a:rPr lang="ru-RU" sz="1300" kern="1200" dirty="0" smtClean="0"/>
          </a:br>
          <a:endParaRPr lang="ru-RU" sz="1300" kern="1200" dirty="0"/>
        </a:p>
      </dsp:txBody>
      <dsp:txXfrm>
        <a:off x="5120556" y="383347"/>
        <a:ext cx="3171388" cy="1902833"/>
      </dsp:txXfrm>
    </dsp:sp>
    <dsp:sp modelId="{23DA59EC-B56B-46E2-94CE-CFCF3D7EA94B}">
      <dsp:nvSpPr>
        <dsp:cNvPr id="0" name=""/>
        <dsp:cNvSpPr/>
      </dsp:nvSpPr>
      <dsp:spPr>
        <a:xfrm>
          <a:off x="2721337" y="2985884"/>
          <a:ext cx="3171388" cy="1902833"/>
        </a:xfrm>
        <a:prstGeom prst="rect">
          <a:avLst/>
        </a:prstGeom>
        <a:gradFill rotWithShape="0">
          <a:gsLst>
            <a:gs pos="0">
              <a:schemeClr val="accent4">
                <a:hueOff val="10395693"/>
                <a:satOff val="-47968"/>
                <a:lumOff val="1765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4">
                <a:hueOff val="10395693"/>
                <a:satOff val="-47968"/>
                <a:lumOff val="1765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10395693"/>
                <a:satOff val="-47968"/>
                <a:lumOff val="1765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Надо предусмотреть </a:t>
          </a:r>
          <a:r>
            <a:rPr lang="ru-RU" sz="1800" b="1" kern="1200" dirty="0" smtClean="0"/>
            <a:t>периоды самостоятельной активности ребенка</a:t>
          </a:r>
          <a:r>
            <a:rPr lang="ru-RU" sz="1800" kern="1200" dirty="0" smtClean="0"/>
            <a:t> (не надо его все время развлекать и занимать) и совместные со взрослым дела, которые давно откладывались.</a:t>
          </a:r>
          <a:endParaRPr lang="ru-RU" sz="1800" kern="1200" dirty="0"/>
        </a:p>
      </dsp:txBody>
      <dsp:txXfrm>
        <a:off x="2721337" y="2985884"/>
        <a:ext cx="3171388" cy="1902833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90DA522-91E3-41DC-BD71-CF9EC7A3C2FC}">
      <dsp:nvSpPr>
        <dsp:cNvPr id="0" name=""/>
        <dsp:cNvSpPr/>
      </dsp:nvSpPr>
      <dsp:spPr>
        <a:xfrm rot="5400000">
          <a:off x="3723513" y="-141256"/>
          <a:ext cx="4133848" cy="5449824"/>
        </a:xfrm>
        <a:prstGeom prst="round2SameRect">
          <a:avLst/>
        </a:prstGeom>
        <a:solidFill>
          <a:schemeClr val="accent4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800" kern="1200" smtClean="0"/>
            <a:t>- можно самому планировать свой день;</a:t>
          </a:r>
          <a:endParaRPr lang="ru-RU" sz="1800" kern="1200"/>
        </a:p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800" kern="1200" smtClean="0"/>
            <a:t>- никто не вызовет к доске на нелюбимом уроке;</a:t>
          </a:r>
          <a:endParaRPr lang="ru-RU" sz="1800" kern="1200"/>
        </a:p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800" kern="1200" dirty="0" smtClean="0"/>
            <a:t>- можно выбирать способы обучения самостоятельно (например, не читать учебник самостоятельно, а посмотреть лекцию на </a:t>
          </a:r>
          <a:r>
            <a:rPr lang="ru-RU" sz="1800" kern="1200" dirty="0" err="1" smtClean="0"/>
            <a:t>You</a:t>
          </a:r>
          <a:r>
            <a:rPr lang="en-US" sz="1800" kern="1200" dirty="0" err="1" smtClean="0"/>
            <a:t>Tu</a:t>
          </a:r>
          <a:r>
            <a:rPr lang="ru-RU" sz="1800" kern="1200" dirty="0" err="1" smtClean="0"/>
            <a:t>be</a:t>
          </a:r>
          <a:r>
            <a:rPr lang="ru-RU" sz="1800" kern="1200" dirty="0" smtClean="0"/>
            <a:t>);</a:t>
          </a:r>
          <a:endParaRPr lang="ru-RU" sz="1800" kern="1200" dirty="0"/>
        </a:p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800" kern="1200" smtClean="0"/>
            <a:t>- можно учиться с чашкой чая;</a:t>
          </a:r>
          <a:endParaRPr lang="ru-RU" sz="1800" kern="1200"/>
        </a:p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800" kern="1200" smtClean="0"/>
            <a:t>- можно встать попозже;</a:t>
          </a:r>
          <a:endParaRPr lang="ru-RU" sz="1800" kern="1200"/>
        </a:p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800" kern="1200" smtClean="0"/>
            <a:t>- можно не надевать форму, а ходить в своей любимой футбе с персонажем игры </a:t>
          </a:r>
          <a:r>
            <a:rPr lang="ru-RU" sz="1800" i="1" kern="1200" smtClean="0"/>
            <a:t>Brawl Stars</a:t>
          </a:r>
          <a:r>
            <a:rPr lang="ru-RU" sz="1800" kern="1200" smtClean="0"/>
            <a:t>;</a:t>
          </a:r>
          <a:endParaRPr lang="ru-RU" sz="1800" kern="1200"/>
        </a:p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800" kern="1200" smtClean="0"/>
            <a:t>- можно обратиться за помощью к родным, если что-то непонятно и учитель за это не наругает;</a:t>
          </a:r>
          <a:endParaRPr lang="ru-RU" sz="1800" kern="1200"/>
        </a:p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800" kern="1200" smtClean="0"/>
            <a:t>- Еще миллион ваших МОЖНО на эту тему.</a:t>
          </a:r>
          <a:endParaRPr lang="ru-RU" sz="1800" kern="1200"/>
        </a:p>
      </dsp:txBody>
      <dsp:txXfrm rot="-5400000">
        <a:off x="3065525" y="718530"/>
        <a:ext cx="5248026" cy="3730252"/>
      </dsp:txXfrm>
    </dsp:sp>
    <dsp:sp modelId="{2FD8BCC5-EA11-40B0-859A-679997DBB55E}">
      <dsp:nvSpPr>
        <dsp:cNvPr id="0" name=""/>
        <dsp:cNvSpPr/>
      </dsp:nvSpPr>
      <dsp:spPr>
        <a:xfrm>
          <a:off x="0" y="0"/>
          <a:ext cx="3065526" cy="5167311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06680" tIns="53340" rIns="106680" bIns="53340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b="1" u="sng" kern="1200" smtClean="0"/>
            <a:t>Плюсы дистанционного обучения:  </a:t>
          </a:r>
          <a:endParaRPr lang="ru-RU" sz="2800" kern="1200"/>
        </a:p>
      </dsp:txBody>
      <dsp:txXfrm>
        <a:off x="149647" y="149647"/>
        <a:ext cx="2766232" cy="4868017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46DAF7A-9727-45C3-89E2-9CD77F24EFF4}">
      <dsp:nvSpPr>
        <dsp:cNvPr id="0" name=""/>
        <dsp:cNvSpPr/>
      </dsp:nvSpPr>
      <dsp:spPr>
        <a:xfrm>
          <a:off x="3" y="200433"/>
          <a:ext cx="8956960" cy="1301015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11430" rIns="0" bIns="1143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Если вы чувствуете, что не справляетесь, ваши отношения внутри семьи ухудшились, ребенок всё чаще заходит истериками и плачет, то приглашаю вас на индивидуальную консультацию.</a:t>
          </a:r>
          <a:endParaRPr lang="ru-RU" sz="1800" kern="1200" dirty="0"/>
        </a:p>
      </dsp:txBody>
      <dsp:txXfrm>
        <a:off x="650511" y="200433"/>
        <a:ext cx="7655945" cy="1301015"/>
      </dsp:txXfrm>
    </dsp:sp>
    <dsp:sp modelId="{D093E12D-A7B4-4092-BA59-3CDE1F062498}">
      <dsp:nvSpPr>
        <dsp:cNvPr id="0" name=""/>
        <dsp:cNvSpPr/>
      </dsp:nvSpPr>
      <dsp:spPr>
        <a:xfrm>
          <a:off x="1" y="2527401"/>
          <a:ext cx="1256291" cy="576757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7620" rIns="0" bIns="7620" numCol="1" spcCol="1270" anchor="ctr" anchorCtr="0">
          <a:noAutofit/>
        </a:bodyPr>
        <a:lstStyle/>
        <a:p>
          <a:pPr lvl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/>
            <a:t>Вы получите: </a:t>
          </a:r>
          <a:endParaRPr lang="ru-RU" sz="1200" kern="1200" dirty="0"/>
        </a:p>
      </dsp:txBody>
      <dsp:txXfrm>
        <a:off x="288380" y="2527401"/>
        <a:ext cx="679534" cy="576757"/>
      </dsp:txXfrm>
    </dsp:sp>
    <dsp:sp modelId="{55989BD1-D302-4A7F-A931-909EAFD13054}">
      <dsp:nvSpPr>
        <dsp:cNvPr id="0" name=""/>
        <dsp:cNvSpPr/>
      </dsp:nvSpPr>
      <dsp:spPr>
        <a:xfrm>
          <a:off x="953252" y="2428820"/>
          <a:ext cx="1934800" cy="773920"/>
        </a:xfrm>
        <a:prstGeom prst="chevron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" tIns="7620" rIns="0" bIns="7620" numCol="1" spcCol="1270" anchor="ctr" anchorCtr="0">
          <a:noAutofit/>
        </a:bodyPr>
        <a:lstStyle/>
        <a:p>
          <a:pPr lvl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/>
            <a:t>Психологическую поддержку </a:t>
          </a:r>
          <a:endParaRPr lang="ru-RU" sz="1200" kern="1200" dirty="0"/>
        </a:p>
      </dsp:txBody>
      <dsp:txXfrm>
        <a:off x="1340212" y="2428820"/>
        <a:ext cx="1160880" cy="773920"/>
      </dsp:txXfrm>
    </dsp:sp>
    <dsp:sp modelId="{7CD6E4C6-2DAF-4BDD-9E21-227ABB9660DB}">
      <dsp:nvSpPr>
        <dsp:cNvPr id="0" name=""/>
        <dsp:cNvSpPr/>
      </dsp:nvSpPr>
      <dsp:spPr>
        <a:xfrm>
          <a:off x="2617180" y="2428820"/>
          <a:ext cx="1934800" cy="773920"/>
        </a:xfrm>
        <a:prstGeom prst="chevron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6350" rIns="0" bIns="6350" numCol="1" spcCol="1270" anchor="ctr" anchorCtr="0">
          <a:noAutofit/>
        </a:bodyPr>
        <a:lstStyle/>
        <a:p>
          <a:pPr lvl="0" algn="ctr" defTabSz="444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00" kern="1200" dirty="0" smtClean="0"/>
            <a:t>Рекомендации о взаимодействии именно с вашим ребенком</a:t>
          </a:r>
          <a:endParaRPr lang="ru-RU" sz="1000" kern="1200" dirty="0"/>
        </a:p>
      </dsp:txBody>
      <dsp:txXfrm>
        <a:off x="3004140" y="2428820"/>
        <a:ext cx="1160880" cy="773920"/>
      </dsp:txXfrm>
    </dsp:sp>
    <dsp:sp modelId="{7B598D66-033A-4E9D-B9E2-E5EBC49D8CC8}">
      <dsp:nvSpPr>
        <dsp:cNvPr id="0" name=""/>
        <dsp:cNvSpPr/>
      </dsp:nvSpPr>
      <dsp:spPr>
        <a:xfrm>
          <a:off x="4478482" y="2407049"/>
          <a:ext cx="1934800" cy="773920"/>
        </a:xfrm>
        <a:prstGeom prst="chevron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6350" rIns="0" bIns="6350" numCol="1" spcCol="1270" anchor="ctr" anchorCtr="0">
          <a:noAutofit/>
        </a:bodyPr>
        <a:lstStyle/>
        <a:p>
          <a:pPr lvl="0" algn="ctr" defTabSz="444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00" kern="1200" dirty="0" smtClean="0"/>
            <a:t>- Рекомендации об организации дистанционного обучения в зависимости от особенностей вашего ребенка</a:t>
          </a:r>
          <a:endParaRPr lang="ru-RU" sz="1000" kern="1200" dirty="0"/>
        </a:p>
      </dsp:txBody>
      <dsp:txXfrm>
        <a:off x="4865442" y="2407049"/>
        <a:ext cx="1160880" cy="773920"/>
      </dsp:txXfrm>
    </dsp:sp>
    <dsp:sp modelId="{50500B42-90DE-4F3D-B820-E746C09FAD6F}">
      <dsp:nvSpPr>
        <dsp:cNvPr id="0" name=""/>
        <dsp:cNvSpPr/>
      </dsp:nvSpPr>
      <dsp:spPr>
        <a:xfrm>
          <a:off x="6489316" y="2363509"/>
          <a:ext cx="1934800" cy="773920"/>
        </a:xfrm>
        <a:prstGeom prst="chevron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160" tIns="5080" rIns="0" bIns="5080" numCol="1" spcCol="1270" anchor="ctr" anchorCtr="0">
          <a:noAutofit/>
        </a:bodyPr>
        <a:lstStyle/>
        <a:p>
          <a:pPr lvl="0" algn="ctr" defTabSz="355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800" kern="1200" dirty="0" smtClean="0"/>
            <a:t>Также вы можете </a:t>
          </a:r>
          <a:r>
            <a:rPr lang="ru-RU" sz="1000" kern="1200" dirty="0" smtClean="0"/>
            <a:t>оставить заявку на индивидуальную диагностику или на консультацию вашего ребенка .</a:t>
          </a:r>
          <a:endParaRPr lang="ru-RU" sz="1000" kern="1200" dirty="0"/>
        </a:p>
      </dsp:txBody>
      <dsp:txXfrm>
        <a:off x="6876276" y="2363509"/>
        <a:ext cx="1160880" cy="773920"/>
      </dsp:txXfrm>
    </dsp:sp>
    <dsp:sp modelId="{1C04C939-A144-44D2-AD1B-9A3C459A2C56}">
      <dsp:nvSpPr>
        <dsp:cNvPr id="0" name=""/>
        <dsp:cNvSpPr/>
      </dsp:nvSpPr>
      <dsp:spPr>
        <a:xfrm>
          <a:off x="0" y="3551489"/>
          <a:ext cx="8956960" cy="932433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12700" rIns="0" bIns="127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smtClean="0"/>
            <a:t>Запись на индивидуальную консультацию:</a:t>
          </a:r>
          <a:endParaRPr lang="ru-RU" sz="2000" b="1" kern="1200" dirty="0"/>
        </a:p>
      </dsp:txBody>
      <dsp:txXfrm>
        <a:off x="466217" y="3551489"/>
        <a:ext cx="8024527" cy="932433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58E36FE-C1CE-4C89-9E68-E61B43185488}">
      <dsp:nvSpPr>
        <dsp:cNvPr id="0" name=""/>
        <dsp:cNvSpPr/>
      </dsp:nvSpPr>
      <dsp:spPr>
        <a:xfrm>
          <a:off x="1559861" y="0"/>
          <a:ext cx="4351338" cy="4351338"/>
        </a:xfrm>
        <a:prstGeom prst="ellipse">
          <a:avLst/>
        </a:prstGeom>
        <a:solidFill>
          <a:schemeClr val="accent3">
            <a:alpha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kern="1200" dirty="0" smtClean="0"/>
            <a:t>И помните надпись на кольце царя Соломона: </a:t>
          </a:r>
        </a:p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600" b="1" kern="1200" dirty="0" smtClean="0"/>
            <a:t>«Проходит всё, пройдёт </a:t>
          </a:r>
          <a:r>
            <a:rPr lang="ru-RU" sz="3600" b="1" kern="1200" dirty="0" smtClean="0"/>
            <a:t>и это» </a:t>
          </a:r>
          <a:endParaRPr lang="ru-RU" sz="3600" b="1" kern="1200" dirty="0"/>
        </a:p>
      </dsp:txBody>
      <dsp:txXfrm>
        <a:off x="2197100" y="637239"/>
        <a:ext cx="3076860" cy="307686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lProcess3">
  <dgm:title val=""/>
  <dgm:desc val=""/>
  <dgm:catLst>
    <dgm:cat type="process" pri="11000"/>
    <dgm:cat type="convert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51" srcId="1" destId="11" srcOrd="0" destOrd="0"/>
        <dgm:cxn modelId="61" srcId="2" destId="21" srcOrd="0" destOrd="0"/>
        <dgm:cxn modelId="71" srcId="3" destId="31" srcOrd="0" destOrd="0"/>
        <dgm:cxn modelId="81" srcId="4" destId="41" srcOrd="0" destOrd="0"/>
      </dgm:cxnLst>
      <dgm:bg/>
      <dgm:whole/>
    </dgm:dataModel>
  </dgm:clrData>
  <dgm:layoutNode name="Name0">
    <dgm:varLst>
      <dgm:chPref val="3"/>
      <dgm:dir/>
      <dgm:animLvl val="lvl"/>
      <dgm:resizeHandles/>
    </dgm:varLst>
    <dgm:choose name="Name1">
      <dgm:if name="Name2" func="var" arg="dir" op="equ" val="norm">
        <dgm:alg type="lin">
          <dgm:param type="linDir" val="fromT"/>
          <dgm:param type="vertAlign" val="mid"/>
          <dgm:param type="nodeHorzAlign" val="l"/>
          <dgm:param type="nodeVertAlign" val="t"/>
          <dgm:param type="fallback" val="2D"/>
        </dgm:alg>
      </dgm:if>
      <dgm:else name="Name3">
        <dgm:alg type="lin">
          <dgm:param type="linDir" val="fromT"/>
          <dgm:param type="vertAlign" val="mid"/>
          <dgm:param type="nodeHorzAlign" val="r"/>
          <dgm:param type="nodeVertAlign" val="t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bigChev" refType="w"/>
      <dgm:constr type="h" for="des" forName="bigChev" refType="w" refFor="des" refForName="bigChev" op="equ" fact="0.4"/>
      <dgm:constr type="w" for="des" forName="node" refType="w" refFor="des" refForName="bigChev" fact="0.83"/>
      <dgm:constr type="h" for="des" forName="node" refType="w" refFor="des" refForName="node" op="equ" fact="0.4"/>
      <dgm:constr type="w" for="des" forName="parTrans" refType="w" refFor="des" refForName="bigChev" op="equ" fact="-0.13"/>
      <dgm:constr type="w" for="des" forName="sibTrans" refType="w" refFor="des" refForName="node" op="equ" fact="-0.14"/>
      <dgm:constr type="h" for="ch" forName="vSp" refType="h" refFor="des" refForName="bigChev" op="equ" fact="0.14"/>
      <dgm:constr type="primFontSz" for="des" forName="node" op="equ"/>
      <dgm:constr type="primFontSz" for="des" forName="bigChev" op="equ"/>
    </dgm:constrLst>
    <dgm:ruleLst/>
    <dgm:forEach name="Name4" axis="ch" ptType="node">
      <dgm:layoutNode name="horFlow">
        <dgm:choose name="Name5">
          <dgm:if name="Name6" func="var" arg="dir" op="equ" val="norm">
            <dgm:alg type="lin">
              <dgm:param type="linDir" val="fromL"/>
              <dgm:param type="nodeHorzAlign" val="l"/>
              <dgm:param type="nodeVertAlign" val="mid"/>
              <dgm:param type="fallback" val="2D"/>
            </dgm:alg>
          </dgm:if>
          <dgm:else name="Name7">
            <dgm:alg type="lin">
              <dgm:param type="linDir" val="fromR"/>
              <dgm:param type="nodeHorzAlign" val="r"/>
              <dgm:param type="nodeVertAlign" val="mid"/>
              <dgm:param type="fallback" val="2D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bigChev" styleLbl="node1">
          <dgm:alg type="tx"/>
          <dgm:choose name="Name8">
            <dgm:if name="Name9" func="var" arg="dir" op="equ" val="norm">
              <dgm:shape xmlns:r="http://schemas.openxmlformats.org/officeDocument/2006/relationships" type="chevron" r:blip="">
                <dgm:adjLst/>
              </dgm:shape>
              <dgm:presOf axis="self"/>
              <dgm:constrLst>
                <dgm:constr type="primFontSz" val="65"/>
                <dgm:constr type="rMarg"/>
                <dgm:constr type="lMarg" refType="primFontSz" fact="0.1"/>
                <dgm:constr type="tMarg" refType="primFontSz" fact="0.05"/>
                <dgm:constr type="bMarg" refType="primFontSz" fact="0.05"/>
              </dgm:constrLst>
            </dgm:if>
            <dgm:else name="Name10">
              <dgm:shape xmlns:r="http://schemas.openxmlformats.org/officeDocument/2006/relationships" rot="180" type="chevron" r:blip="">
                <dgm:adjLst/>
              </dgm:shape>
              <dgm:presOf axis="self"/>
              <dgm:constrLst>
                <dgm:constr type="primFontSz" val="65"/>
                <dgm:constr type="lMarg"/>
                <dgm:constr type="rMarg" refType="primFontSz" fact="0.1"/>
                <dgm:constr type="tMarg" refType="primFontSz" fact="0.05"/>
                <dgm:constr type="bMarg" refType="primFontSz" fact="0.05"/>
              </dgm:constrLst>
            </dgm:else>
          </dgm:choose>
          <dgm:ruleLst>
            <dgm:rule type="primFontSz" val="5" fact="NaN" max="NaN"/>
          </dgm:ruleLst>
        </dgm:layoutNode>
        <dgm:forEach name="parTransForEach" axis="ch" ptType="parTrans" cnt="1">
          <dgm:layoutNode name="par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  <dgm:forEach name="Name11" axis="ch" ptType="node">
          <dgm:layoutNode name="node" styleLbl="alignAccFollowNode1">
            <dgm:varLst>
              <dgm:bulletEnabled val="1"/>
            </dgm:varLst>
            <dgm:alg type="tx"/>
            <dgm:choose name="Name12">
              <dgm:if name="Name13" func="var" arg="dir" op="equ" val="norm">
                <dgm:shape xmlns:r="http://schemas.openxmlformats.org/officeDocument/2006/relationships" type="chevron" r:blip="">
                  <dgm:adjLst/>
                </dgm:shape>
                <dgm:presOf axis="desOrSelf" ptType="node"/>
                <dgm:constrLst>
                  <dgm:constr type="primFontSz" val="65"/>
                  <dgm:constr type="rMarg"/>
                  <dgm:constr type="lMarg" refType="primFontSz" fact="0.1"/>
                  <dgm:constr type="tMarg" refType="primFontSz" fact="0.05"/>
                  <dgm:constr type="bMarg" refType="primFontSz" fact="0.05"/>
                </dgm:constrLst>
              </dgm:if>
              <dgm:else name="Name14">
                <dgm:shape xmlns:r="http://schemas.openxmlformats.org/officeDocument/2006/relationships" rot="180" type="chevron" r:blip="">
                  <dgm:adjLst/>
                </dgm:shape>
                <dgm:presOf axis="desOrSelf" ptType="node"/>
                <dgm:constrLst>
                  <dgm:constr type="primFontSz" val="65"/>
                  <dgm:constr type="lMarg"/>
                  <dgm:constr type="rMarg" refType="primFontSz" fact="0.1"/>
                  <dgm:constr type="tMarg" refType="primFontSz" fact="0.05"/>
                  <dgm:constr type="bMarg" refType="primFontSz" fact="0.05"/>
                </dgm:constrLst>
              </dgm:else>
            </dgm:choose>
            <dgm:ruleLst>
              <dgm:rule type="primFontSz" val="5" fact="NaN" max="NaN"/>
            </dgm:ruleLst>
          </dgm:layoutNode>
          <dgm:forEach name="sibTransForEach" axis="followSib" ptType="sibTrans" cnt="1">
            <dgm:layoutNode name="sibTrans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layoutNode>
      <dgm:choose name="Name15">
        <dgm:if name="Name16" axis="self" ptType="node" func="revPos" op="gte" val="2">
          <dgm:layoutNode name="vSp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7"/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B54A05-8AB8-48B1-A85D-82A22365CA53}" type="datetimeFigureOut">
              <a:rPr lang="en-US" smtClean="0"/>
              <a:t>4/27/2020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B0A7C2-A328-46EA-B7F7-3F87F44E1487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3541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B54A05-8AB8-48B1-A85D-82A22365CA53}" type="datetimeFigureOut">
              <a:rPr lang="en-US" smtClean="0"/>
              <a:t>4/27/2020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B0A7C2-A328-46EA-B7F7-3F87F44E14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95759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B54A05-8AB8-48B1-A85D-82A22365CA53}" type="datetimeFigureOut">
              <a:rPr lang="en-US" smtClean="0"/>
              <a:t>4/27/2020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B0A7C2-A328-46EA-B7F7-3F87F44E14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37229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B54A05-8AB8-48B1-A85D-82A22365CA53}" type="datetimeFigureOut">
              <a:rPr lang="en-US" smtClean="0"/>
              <a:t>4/27/2020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B0A7C2-A328-46EA-B7F7-3F87F44E14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51461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B54A05-8AB8-48B1-A85D-82A22365CA53}" type="datetimeFigureOut">
              <a:rPr lang="en-US" smtClean="0"/>
              <a:t>4/27/2020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B0A7C2-A328-46EA-B7F7-3F87F44E14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87212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B54A05-8AB8-48B1-A85D-82A22365CA53}" type="datetimeFigureOut">
              <a:rPr lang="en-US" smtClean="0"/>
              <a:t>4/27/2020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B0A7C2-A328-46EA-B7F7-3F87F44E14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25410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B54A05-8AB8-48B1-A85D-82A22365CA53}" type="datetimeFigureOut">
              <a:rPr lang="en-US" smtClean="0"/>
              <a:t>4/27/2020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B0A7C2-A328-46EA-B7F7-3F87F44E14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64961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B54A05-8AB8-48B1-A85D-82A22365CA53}" type="datetimeFigureOut">
              <a:rPr lang="en-US" smtClean="0"/>
              <a:t>4/27/2020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B0A7C2-A328-46EA-B7F7-3F87F44E14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56232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B54A05-8AB8-48B1-A85D-82A22365CA53}" type="datetimeFigureOut">
              <a:rPr lang="en-US" smtClean="0"/>
              <a:t>4/27/2020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B0A7C2-A328-46EA-B7F7-3F87F44E14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67093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B54A05-8AB8-48B1-A85D-82A22365CA53}" type="datetimeFigureOut">
              <a:rPr lang="en-US" smtClean="0"/>
              <a:t>4/27/2020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B0A7C2-A328-46EA-B7F7-3F87F44E14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76240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B54A05-8AB8-48B1-A85D-82A22365CA53}" type="datetimeFigureOut">
              <a:rPr lang="en-US" smtClean="0"/>
              <a:t>4/27/2020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B0A7C2-A328-46EA-B7F7-3F87F44E14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47221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B54A05-8AB8-48B1-A85D-82A22365CA53}" type="datetimeFigureOut">
              <a:rPr lang="en-US" smtClean="0"/>
              <a:t>4/27/2020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B0A7C2-A328-46EA-B7F7-3F87F44E1487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1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47310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2674" y="2002266"/>
            <a:ext cx="7772400" cy="2387600"/>
          </a:xfrm>
        </p:spPr>
        <p:txBody>
          <a:bodyPr>
            <a:noAutofit/>
          </a:bodyPr>
          <a:lstStyle/>
          <a:p>
            <a:r>
              <a:rPr lang="ru-RU" sz="4800" b="1" dirty="0" smtClean="0">
                <a:solidFill>
                  <a:srgbClr val="893BCD"/>
                </a:solidFill>
                <a:latin typeface="+mn-lt"/>
              </a:rPr>
              <a:t>Семинар для родителей</a:t>
            </a:r>
            <a:br>
              <a:rPr lang="ru-RU" sz="4800" b="1" dirty="0" smtClean="0">
                <a:solidFill>
                  <a:srgbClr val="893BCD"/>
                </a:solidFill>
                <a:latin typeface="+mn-lt"/>
              </a:rPr>
            </a:br>
            <a:r>
              <a:rPr lang="ru-RU" sz="3600" b="1" dirty="0" smtClean="0">
                <a:solidFill>
                  <a:srgbClr val="893BCD"/>
                </a:solidFill>
                <a:latin typeface="+mn-lt"/>
              </a:rPr>
              <a:t>Самоизоляция с детьми: как организовать дистанционное обучение.</a:t>
            </a:r>
            <a:endParaRPr lang="en-US" sz="3600" b="1" dirty="0">
              <a:solidFill>
                <a:srgbClr val="893BCD"/>
              </a:solidFill>
              <a:latin typeface="+mn-lt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17614" y="786244"/>
            <a:ext cx="8138557" cy="599348"/>
          </a:xfrm>
        </p:spPr>
        <p:txBody>
          <a:bodyPr/>
          <a:lstStyle/>
          <a:p>
            <a:r>
              <a:rPr lang="ru-RU" dirty="0" smtClean="0">
                <a:solidFill>
                  <a:srgbClr val="CB5591"/>
                </a:solidFill>
              </a:rPr>
              <a:t>Подготовила: педагог-психолог МБУ ДО </a:t>
            </a:r>
            <a:r>
              <a:rPr lang="ru-RU" dirty="0" err="1" smtClean="0">
                <a:solidFill>
                  <a:srgbClr val="CB5591"/>
                </a:solidFill>
              </a:rPr>
              <a:t>ДДиЮ</a:t>
            </a:r>
            <a:r>
              <a:rPr lang="ru-RU" dirty="0" smtClean="0">
                <a:solidFill>
                  <a:srgbClr val="CB5591"/>
                </a:solidFill>
              </a:rPr>
              <a:t> Лысенко В.Н.</a:t>
            </a:r>
            <a:endParaRPr lang="en-US" dirty="0">
              <a:solidFill>
                <a:srgbClr val="CB559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57450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Прямоугольник 3"/>
          <p:cNvSpPr/>
          <p:nvPr/>
        </p:nvSpPr>
        <p:spPr>
          <a:xfrm>
            <a:off x="0" y="-48165"/>
            <a:ext cx="9144000" cy="6989292"/>
          </a:xfrm>
          <a:prstGeom prst="rect">
            <a:avLst/>
          </a:prstGeom>
          <a:gradFill flip="none" rotWithShape="1">
            <a:gsLst>
              <a:gs pos="0">
                <a:schemeClr val="accent3">
                  <a:lumMod val="5000"/>
                  <a:lumOff val="95000"/>
                </a:schemeClr>
              </a:gs>
              <a:gs pos="74000">
                <a:schemeClr val="accent3">
                  <a:lumMod val="45000"/>
                  <a:lumOff val="55000"/>
                </a:schemeClr>
              </a:gs>
              <a:gs pos="83000">
                <a:schemeClr val="accent3">
                  <a:lumMod val="45000"/>
                  <a:lumOff val="55000"/>
                </a:schemeClr>
              </a:gs>
              <a:gs pos="100000">
                <a:schemeClr val="accent3">
                  <a:lumMod val="30000"/>
                  <a:lumOff val="7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12" name="Схема 11"/>
          <p:cNvGraphicFramePr/>
          <p:nvPr>
            <p:extLst>
              <p:ext uri="{D42A27DB-BD31-4B8C-83A1-F6EECF244321}">
                <p14:modId xmlns:p14="http://schemas.microsoft.com/office/powerpoint/2010/main" val="775095583"/>
              </p:ext>
            </p:extLst>
          </p:nvPr>
        </p:nvGraphicFramePr>
        <p:xfrm>
          <a:off x="93518" y="1283316"/>
          <a:ext cx="8956964" cy="526297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pSp>
        <p:nvGrpSpPr>
          <p:cNvPr id="6" name="Group 2"/>
          <p:cNvGrpSpPr>
            <a:grpSpLocks/>
          </p:cNvGrpSpPr>
          <p:nvPr/>
        </p:nvGrpSpPr>
        <p:grpSpPr bwMode="auto">
          <a:xfrm>
            <a:off x="1277936" y="459429"/>
            <a:ext cx="6588128" cy="555625"/>
            <a:chOff x="1248" y="1440"/>
            <a:chExt cx="4150" cy="350"/>
          </a:xfrm>
        </p:grpSpPr>
        <p:sp>
          <p:nvSpPr>
            <p:cNvPr id="7" name="Line 3"/>
            <p:cNvSpPr>
              <a:spLocks noChangeShapeType="1"/>
            </p:cNvSpPr>
            <p:nvPr/>
          </p:nvSpPr>
          <p:spPr bwMode="gray">
            <a:xfrm>
              <a:off x="1440" y="1790"/>
              <a:ext cx="3024" cy="0"/>
            </a:xfrm>
            <a:prstGeom prst="line">
              <a:avLst/>
            </a:prstGeom>
            <a:noFill/>
            <a:ln w="25400">
              <a:solidFill>
                <a:srgbClr val="969696"/>
              </a:solidFill>
              <a:prstDash val="sysDot"/>
              <a:round/>
              <a:headEnd/>
              <a:tailEnd type="oval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" name="Rectangle 4"/>
            <p:cNvSpPr>
              <a:spLocks noChangeArrowheads="1"/>
            </p:cNvSpPr>
            <p:nvPr/>
          </p:nvSpPr>
          <p:spPr bwMode="gray">
            <a:xfrm rot="3419336">
              <a:off x="1261" y="1427"/>
              <a:ext cx="302" cy="328"/>
            </a:xfrm>
            <a:prstGeom prst="rect">
              <a:avLst/>
            </a:prstGeom>
            <a:gradFill rotWithShape="1">
              <a:gsLst>
                <a:gs pos="0">
                  <a:srgbClr val="FF7C80"/>
                </a:gs>
                <a:gs pos="100000">
                  <a:srgbClr val="FF7C80">
                    <a:gamma/>
                    <a:shade val="46275"/>
                    <a:invGamma/>
                  </a:srgbClr>
                </a:gs>
              </a:gsLst>
              <a:lin ang="5400000" scaled="1"/>
            </a:gradFill>
            <a:ln w="9525">
              <a:miter lim="800000"/>
              <a:headEnd/>
              <a:tailEnd/>
            </a:ln>
            <a:effectLst/>
            <a:scene3d>
              <a:camera prst="legacyPerspectiveFront">
                <a:rot lat="0" lon="1500000" rev="0"/>
              </a:camera>
              <a:lightRig rig="legacyFlat4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FF7C80"/>
              </a:extrusionClr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flatTx/>
            </a:bodyPr>
            <a:lstStyle/>
            <a:p>
              <a:endParaRPr lang="en-US"/>
            </a:p>
          </p:txBody>
        </p:sp>
        <p:sp>
          <p:nvSpPr>
            <p:cNvPr id="9" name="Text Box 5"/>
            <p:cNvSpPr txBox="1">
              <a:spLocks noChangeArrowheads="1"/>
            </p:cNvSpPr>
            <p:nvPr/>
          </p:nvSpPr>
          <p:spPr bwMode="gray">
            <a:xfrm>
              <a:off x="1736" y="1457"/>
              <a:ext cx="3662" cy="2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ru-RU" sz="2400" dirty="0" smtClean="0">
                  <a:solidFill>
                    <a:srgbClr val="000000"/>
                  </a:solidFill>
                </a:rPr>
                <a:t>Индивидуальная психологическая помощь</a:t>
              </a:r>
              <a:endParaRPr lang="en-US" sz="2400" dirty="0">
                <a:solidFill>
                  <a:srgbClr val="000000"/>
                </a:solidFill>
              </a:endParaRPr>
            </a:p>
          </p:txBody>
        </p:sp>
        <p:sp>
          <p:nvSpPr>
            <p:cNvPr id="10" name="Text Box 6"/>
            <p:cNvSpPr txBox="1">
              <a:spLocks noChangeArrowheads="1"/>
            </p:cNvSpPr>
            <p:nvPr/>
          </p:nvSpPr>
          <p:spPr bwMode="gray">
            <a:xfrm>
              <a:off x="1296" y="1454"/>
              <a:ext cx="223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400" b="1">
                  <a:solidFill>
                    <a:srgbClr val="FFFFFF"/>
                  </a:solidFill>
                </a:rPr>
                <a:t>4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0847743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99003134"/>
              </p:ext>
            </p:extLst>
          </p:nvPr>
        </p:nvGraphicFramePr>
        <p:xfrm>
          <a:off x="431222" y="755362"/>
          <a:ext cx="78867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9274820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7818" y="0"/>
            <a:ext cx="8307532" cy="1325563"/>
          </a:xfrm>
        </p:spPr>
        <p:txBody>
          <a:bodyPr>
            <a:normAutofit/>
          </a:bodyPr>
          <a:lstStyle/>
          <a:p>
            <a:r>
              <a:rPr lang="ru-RU" sz="3200" b="1" dirty="0" smtClean="0"/>
              <a:t>На семинаре:</a:t>
            </a:r>
            <a:endParaRPr lang="en-US" sz="3200" b="1" dirty="0"/>
          </a:p>
        </p:txBody>
      </p:sp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710082" y="4142796"/>
            <a:ext cx="6665916" cy="555625"/>
            <a:chOff x="1248" y="1440"/>
            <a:chExt cx="4199" cy="350"/>
          </a:xfrm>
        </p:grpSpPr>
        <p:sp>
          <p:nvSpPr>
            <p:cNvPr id="5" name="Line 3"/>
            <p:cNvSpPr>
              <a:spLocks noChangeShapeType="1"/>
            </p:cNvSpPr>
            <p:nvPr/>
          </p:nvSpPr>
          <p:spPr bwMode="gray">
            <a:xfrm>
              <a:off x="1440" y="1790"/>
              <a:ext cx="3024" cy="0"/>
            </a:xfrm>
            <a:prstGeom prst="line">
              <a:avLst/>
            </a:prstGeom>
            <a:noFill/>
            <a:ln w="25400">
              <a:solidFill>
                <a:srgbClr val="969696"/>
              </a:solidFill>
              <a:prstDash val="sysDot"/>
              <a:round/>
              <a:headEnd/>
              <a:tailEnd type="oval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" name="Rectangle 4"/>
            <p:cNvSpPr>
              <a:spLocks noChangeArrowheads="1"/>
            </p:cNvSpPr>
            <p:nvPr/>
          </p:nvSpPr>
          <p:spPr bwMode="gray">
            <a:xfrm rot="3419336">
              <a:off x="1261" y="1427"/>
              <a:ext cx="302" cy="328"/>
            </a:xfrm>
            <a:prstGeom prst="rect">
              <a:avLst/>
            </a:prstGeom>
            <a:gradFill rotWithShape="1">
              <a:gsLst>
                <a:gs pos="0">
                  <a:srgbClr val="FF7C80"/>
                </a:gs>
                <a:gs pos="100000">
                  <a:srgbClr val="FF7C80">
                    <a:gamma/>
                    <a:shade val="46275"/>
                    <a:invGamma/>
                  </a:srgbClr>
                </a:gs>
              </a:gsLst>
              <a:lin ang="5400000" scaled="1"/>
            </a:gradFill>
            <a:ln w="9525">
              <a:miter lim="800000"/>
              <a:headEnd/>
              <a:tailEnd/>
            </a:ln>
            <a:effectLst/>
            <a:scene3d>
              <a:camera prst="legacyPerspectiveFront">
                <a:rot lat="0" lon="1500000" rev="0"/>
              </a:camera>
              <a:lightRig rig="legacyFlat4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FF7C80"/>
              </a:extrusionClr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flatTx/>
            </a:bodyPr>
            <a:lstStyle/>
            <a:p>
              <a:endParaRPr lang="en-US"/>
            </a:p>
          </p:txBody>
        </p:sp>
        <p:sp>
          <p:nvSpPr>
            <p:cNvPr id="7" name="Text Box 5"/>
            <p:cNvSpPr txBox="1">
              <a:spLocks noChangeArrowheads="1"/>
            </p:cNvSpPr>
            <p:nvPr/>
          </p:nvSpPr>
          <p:spPr bwMode="gray">
            <a:xfrm>
              <a:off x="1785" y="1443"/>
              <a:ext cx="3662" cy="2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ru-RU" sz="2400" dirty="0" smtClean="0">
                  <a:solidFill>
                    <a:srgbClr val="000000"/>
                  </a:solidFill>
                </a:rPr>
                <a:t>Индивидуальная психологическая помощь</a:t>
              </a:r>
              <a:endParaRPr lang="en-US" sz="2400" dirty="0">
                <a:solidFill>
                  <a:srgbClr val="000000"/>
                </a:solidFill>
              </a:endParaRPr>
            </a:p>
          </p:txBody>
        </p:sp>
        <p:sp>
          <p:nvSpPr>
            <p:cNvPr id="8" name="Text Box 6"/>
            <p:cNvSpPr txBox="1">
              <a:spLocks noChangeArrowheads="1"/>
            </p:cNvSpPr>
            <p:nvPr/>
          </p:nvSpPr>
          <p:spPr bwMode="gray">
            <a:xfrm>
              <a:off x="1296" y="1454"/>
              <a:ext cx="223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400" b="1">
                  <a:solidFill>
                    <a:srgbClr val="FFFFFF"/>
                  </a:solidFill>
                </a:rPr>
                <a:t>4</a:t>
              </a:r>
            </a:p>
          </p:txBody>
        </p:sp>
      </p:grpSp>
      <p:grpSp>
        <p:nvGrpSpPr>
          <p:cNvPr id="9" name="Group 7"/>
          <p:cNvGrpSpPr>
            <a:grpSpLocks/>
          </p:cNvGrpSpPr>
          <p:nvPr/>
        </p:nvGrpSpPr>
        <p:grpSpPr bwMode="auto">
          <a:xfrm>
            <a:off x="503741" y="1526870"/>
            <a:ext cx="8569333" cy="561975"/>
            <a:chOff x="1248" y="2026"/>
            <a:chExt cx="5398" cy="354"/>
          </a:xfrm>
        </p:grpSpPr>
        <p:sp>
          <p:nvSpPr>
            <p:cNvPr id="10" name="Line 8"/>
            <p:cNvSpPr>
              <a:spLocks noChangeShapeType="1"/>
            </p:cNvSpPr>
            <p:nvPr/>
          </p:nvSpPr>
          <p:spPr bwMode="gray">
            <a:xfrm>
              <a:off x="1440" y="2380"/>
              <a:ext cx="3024" cy="0"/>
            </a:xfrm>
            <a:prstGeom prst="line">
              <a:avLst/>
            </a:prstGeom>
            <a:noFill/>
            <a:ln w="25400">
              <a:solidFill>
                <a:srgbClr val="969696"/>
              </a:solidFill>
              <a:prstDash val="sysDot"/>
              <a:round/>
              <a:headEnd/>
              <a:tailEnd type="oval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" name="Rectangle 9"/>
            <p:cNvSpPr>
              <a:spLocks noChangeArrowheads="1"/>
            </p:cNvSpPr>
            <p:nvPr/>
          </p:nvSpPr>
          <p:spPr bwMode="gray">
            <a:xfrm rot="3419336">
              <a:off x="1261" y="2017"/>
              <a:ext cx="302" cy="328"/>
            </a:xfrm>
            <a:prstGeom prst="rect">
              <a:avLst/>
            </a:prstGeom>
            <a:gradFill rotWithShape="1">
              <a:gsLst>
                <a:gs pos="0">
                  <a:srgbClr val="99CC00"/>
                </a:gs>
                <a:gs pos="100000">
                  <a:srgbClr val="99CC00">
                    <a:gamma/>
                    <a:shade val="46275"/>
                    <a:invGamma/>
                  </a:srgbClr>
                </a:gs>
              </a:gsLst>
              <a:lin ang="5400000" scaled="1"/>
            </a:gradFill>
            <a:ln w="9525">
              <a:miter lim="800000"/>
              <a:headEnd/>
              <a:tailEnd/>
            </a:ln>
            <a:effectLst/>
            <a:scene3d>
              <a:camera prst="legacyPerspectiveFront">
                <a:rot lat="0" lon="1500000" rev="0"/>
              </a:camera>
              <a:lightRig rig="legacyFlat4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99CC00"/>
              </a:extrusionClr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flatTx/>
            </a:bodyPr>
            <a:lstStyle/>
            <a:p>
              <a:endParaRPr lang="en-US"/>
            </a:p>
          </p:txBody>
        </p:sp>
        <p:sp>
          <p:nvSpPr>
            <p:cNvPr id="12" name="Text Box 10"/>
            <p:cNvSpPr txBox="1">
              <a:spLocks noChangeArrowheads="1"/>
            </p:cNvSpPr>
            <p:nvPr/>
          </p:nvSpPr>
          <p:spPr bwMode="gray">
            <a:xfrm>
              <a:off x="1785" y="2026"/>
              <a:ext cx="4861" cy="2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ru-RU" sz="2400" dirty="0" smtClean="0">
                  <a:solidFill>
                    <a:srgbClr val="000000"/>
                  </a:solidFill>
                </a:rPr>
                <a:t>Основные трудности, с которыми сталкиваются родители</a:t>
              </a:r>
              <a:endParaRPr lang="en-US" sz="2400" dirty="0">
                <a:solidFill>
                  <a:srgbClr val="000000"/>
                </a:solidFill>
              </a:endParaRPr>
            </a:p>
          </p:txBody>
        </p:sp>
        <p:sp>
          <p:nvSpPr>
            <p:cNvPr id="13" name="Text Box 11"/>
            <p:cNvSpPr txBox="1">
              <a:spLocks noChangeArrowheads="1"/>
            </p:cNvSpPr>
            <p:nvPr/>
          </p:nvSpPr>
          <p:spPr bwMode="gray">
            <a:xfrm>
              <a:off x="1296" y="2044"/>
              <a:ext cx="223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400" b="1">
                  <a:solidFill>
                    <a:srgbClr val="FFFFFF"/>
                  </a:solidFill>
                </a:rPr>
                <a:t>1</a:t>
              </a:r>
            </a:p>
          </p:txBody>
        </p:sp>
      </p:grpSp>
      <p:grpSp>
        <p:nvGrpSpPr>
          <p:cNvPr id="14" name="Group 12"/>
          <p:cNvGrpSpPr>
            <a:grpSpLocks/>
          </p:cNvGrpSpPr>
          <p:nvPr/>
        </p:nvGrpSpPr>
        <p:grpSpPr bwMode="auto">
          <a:xfrm>
            <a:off x="868686" y="2468212"/>
            <a:ext cx="5326064" cy="555625"/>
            <a:chOff x="1248" y="2640"/>
            <a:chExt cx="3355" cy="350"/>
          </a:xfrm>
        </p:grpSpPr>
        <p:sp>
          <p:nvSpPr>
            <p:cNvPr id="15" name="Line 13"/>
            <p:cNvSpPr>
              <a:spLocks noChangeShapeType="1"/>
            </p:cNvSpPr>
            <p:nvPr/>
          </p:nvSpPr>
          <p:spPr bwMode="gray">
            <a:xfrm>
              <a:off x="1440" y="2990"/>
              <a:ext cx="3024" cy="0"/>
            </a:xfrm>
            <a:prstGeom prst="line">
              <a:avLst/>
            </a:prstGeom>
            <a:noFill/>
            <a:ln w="25400">
              <a:solidFill>
                <a:srgbClr val="969696"/>
              </a:solidFill>
              <a:prstDash val="sysDot"/>
              <a:round/>
              <a:headEnd/>
              <a:tailEnd type="oval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" name="Rectangle 14"/>
            <p:cNvSpPr>
              <a:spLocks noChangeArrowheads="1"/>
            </p:cNvSpPr>
            <p:nvPr/>
          </p:nvSpPr>
          <p:spPr bwMode="gray">
            <a:xfrm rot="3419336">
              <a:off x="1261" y="2627"/>
              <a:ext cx="302" cy="328"/>
            </a:xfrm>
            <a:prstGeom prst="rect">
              <a:avLst/>
            </a:prstGeom>
            <a:gradFill rotWithShape="1">
              <a:gsLst>
                <a:gs pos="0">
                  <a:srgbClr val="006699"/>
                </a:gs>
                <a:gs pos="100000">
                  <a:srgbClr val="006699">
                    <a:gamma/>
                    <a:shade val="46275"/>
                    <a:invGamma/>
                  </a:srgbClr>
                </a:gs>
              </a:gsLst>
              <a:lin ang="5400000" scaled="1"/>
            </a:gradFill>
            <a:ln w="9525">
              <a:miter lim="800000"/>
              <a:headEnd/>
              <a:tailEnd/>
            </a:ln>
            <a:effectLst/>
            <a:scene3d>
              <a:camera prst="legacyPerspectiveFront">
                <a:rot lat="0" lon="1500000" rev="0"/>
              </a:camera>
              <a:lightRig rig="legacyFlat4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006699"/>
              </a:extrusionClr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flatTx/>
            </a:bodyPr>
            <a:lstStyle/>
            <a:p>
              <a:endParaRPr lang="en-US"/>
            </a:p>
          </p:txBody>
        </p:sp>
        <p:sp>
          <p:nvSpPr>
            <p:cNvPr id="17" name="Text Box 15"/>
            <p:cNvSpPr txBox="1">
              <a:spLocks noChangeArrowheads="1"/>
            </p:cNvSpPr>
            <p:nvPr/>
          </p:nvSpPr>
          <p:spPr bwMode="gray">
            <a:xfrm>
              <a:off x="1895" y="2644"/>
              <a:ext cx="2708" cy="2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ru-RU" sz="2400" dirty="0" smtClean="0">
                  <a:solidFill>
                    <a:srgbClr val="000000"/>
                  </a:solidFill>
                </a:rPr>
                <a:t>Возрастные особенности детей</a:t>
              </a:r>
              <a:endParaRPr lang="en-US" sz="2400" dirty="0">
                <a:solidFill>
                  <a:srgbClr val="000000"/>
                </a:solidFill>
              </a:endParaRPr>
            </a:p>
          </p:txBody>
        </p:sp>
        <p:sp>
          <p:nvSpPr>
            <p:cNvPr id="18" name="Text Box 16"/>
            <p:cNvSpPr txBox="1">
              <a:spLocks noChangeArrowheads="1"/>
            </p:cNvSpPr>
            <p:nvPr/>
          </p:nvSpPr>
          <p:spPr bwMode="gray">
            <a:xfrm>
              <a:off x="1296" y="2654"/>
              <a:ext cx="223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400" b="1">
                  <a:solidFill>
                    <a:srgbClr val="FFFFFF"/>
                  </a:solidFill>
                </a:rPr>
                <a:t>2</a:t>
              </a:r>
            </a:p>
          </p:txBody>
        </p:sp>
      </p:grpSp>
      <p:grpSp>
        <p:nvGrpSpPr>
          <p:cNvPr id="19" name="Group 17"/>
          <p:cNvGrpSpPr>
            <a:grpSpLocks/>
          </p:cNvGrpSpPr>
          <p:nvPr/>
        </p:nvGrpSpPr>
        <p:grpSpPr bwMode="auto">
          <a:xfrm>
            <a:off x="1100816" y="3320821"/>
            <a:ext cx="6588130" cy="592138"/>
            <a:chOff x="1248" y="3207"/>
            <a:chExt cx="4150" cy="373"/>
          </a:xfrm>
        </p:grpSpPr>
        <p:sp>
          <p:nvSpPr>
            <p:cNvPr id="20" name="Line 18"/>
            <p:cNvSpPr>
              <a:spLocks noChangeShapeType="1"/>
            </p:cNvSpPr>
            <p:nvPr/>
          </p:nvSpPr>
          <p:spPr bwMode="gray">
            <a:xfrm>
              <a:off x="1441" y="3579"/>
              <a:ext cx="3023" cy="1"/>
            </a:xfrm>
            <a:prstGeom prst="line">
              <a:avLst/>
            </a:prstGeom>
            <a:noFill/>
            <a:ln w="25400">
              <a:solidFill>
                <a:srgbClr val="969696"/>
              </a:solidFill>
              <a:prstDash val="sysDot"/>
              <a:round/>
              <a:headEnd/>
              <a:tailEnd type="oval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" name="Rectangle 19"/>
            <p:cNvSpPr>
              <a:spLocks noChangeArrowheads="1"/>
            </p:cNvSpPr>
            <p:nvPr/>
          </p:nvSpPr>
          <p:spPr bwMode="gray">
            <a:xfrm rot="3419336">
              <a:off x="1261" y="3217"/>
              <a:ext cx="302" cy="328"/>
            </a:xfrm>
            <a:prstGeom prst="rect">
              <a:avLst/>
            </a:prstGeom>
            <a:gradFill rotWithShape="1">
              <a:gsLst>
                <a:gs pos="0">
                  <a:srgbClr val="FF9933"/>
                </a:gs>
                <a:gs pos="100000">
                  <a:srgbClr val="FF9933">
                    <a:gamma/>
                    <a:shade val="46275"/>
                    <a:invGamma/>
                  </a:srgbClr>
                </a:gs>
              </a:gsLst>
              <a:lin ang="5400000" scaled="1"/>
            </a:gradFill>
            <a:ln w="9525">
              <a:miter lim="800000"/>
              <a:headEnd/>
              <a:tailEnd/>
            </a:ln>
            <a:effectLst/>
            <a:scene3d>
              <a:camera prst="legacyPerspectiveFront">
                <a:rot lat="0" lon="1500000" rev="0"/>
              </a:camera>
              <a:lightRig rig="legacyFlat4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FF9933"/>
              </a:extrusionClr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flatTx/>
            </a:bodyPr>
            <a:lstStyle/>
            <a:p>
              <a:endParaRPr lang="en-US"/>
            </a:p>
          </p:txBody>
        </p:sp>
        <p:sp>
          <p:nvSpPr>
            <p:cNvPr id="22" name="Text Box 20"/>
            <p:cNvSpPr txBox="1">
              <a:spLocks noChangeArrowheads="1"/>
            </p:cNvSpPr>
            <p:nvPr/>
          </p:nvSpPr>
          <p:spPr bwMode="gray">
            <a:xfrm>
              <a:off x="1767" y="3207"/>
              <a:ext cx="3631" cy="2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ru-RU" sz="2400" dirty="0" smtClean="0">
                  <a:solidFill>
                    <a:srgbClr val="000000"/>
                  </a:solidFill>
                </a:rPr>
                <a:t>Универсальные рекомендации родителям</a:t>
              </a:r>
              <a:endParaRPr lang="en-US" sz="2400" dirty="0">
                <a:solidFill>
                  <a:srgbClr val="000000"/>
                </a:solidFill>
              </a:endParaRPr>
            </a:p>
          </p:txBody>
        </p:sp>
        <p:sp>
          <p:nvSpPr>
            <p:cNvPr id="23" name="Text Box 21"/>
            <p:cNvSpPr txBox="1">
              <a:spLocks noChangeArrowheads="1"/>
            </p:cNvSpPr>
            <p:nvPr/>
          </p:nvSpPr>
          <p:spPr bwMode="gray">
            <a:xfrm>
              <a:off x="1296" y="3244"/>
              <a:ext cx="223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400" b="1">
                  <a:solidFill>
                    <a:srgbClr val="FFFFFF"/>
                  </a:solidFill>
                </a:rPr>
                <a:t>3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5287919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7"/>
          <p:cNvGrpSpPr>
            <a:grpSpLocks/>
          </p:cNvGrpSpPr>
          <p:nvPr/>
        </p:nvGrpSpPr>
        <p:grpSpPr bwMode="auto">
          <a:xfrm>
            <a:off x="275140" y="343897"/>
            <a:ext cx="8813808" cy="560388"/>
            <a:chOff x="1248" y="2027"/>
            <a:chExt cx="5552" cy="353"/>
          </a:xfrm>
        </p:grpSpPr>
        <p:sp>
          <p:nvSpPr>
            <p:cNvPr id="30" name="Line 8"/>
            <p:cNvSpPr>
              <a:spLocks noChangeShapeType="1"/>
            </p:cNvSpPr>
            <p:nvPr/>
          </p:nvSpPr>
          <p:spPr bwMode="gray">
            <a:xfrm>
              <a:off x="1440" y="2380"/>
              <a:ext cx="3024" cy="0"/>
            </a:xfrm>
            <a:prstGeom prst="line">
              <a:avLst/>
            </a:prstGeom>
            <a:noFill/>
            <a:ln w="25400">
              <a:solidFill>
                <a:srgbClr val="969696"/>
              </a:solidFill>
              <a:prstDash val="sysDot"/>
              <a:round/>
              <a:headEnd/>
              <a:tailEnd type="oval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" name="Rectangle 9"/>
            <p:cNvSpPr>
              <a:spLocks noChangeArrowheads="1"/>
            </p:cNvSpPr>
            <p:nvPr/>
          </p:nvSpPr>
          <p:spPr bwMode="gray">
            <a:xfrm rot="3419336">
              <a:off x="1261" y="2017"/>
              <a:ext cx="302" cy="328"/>
            </a:xfrm>
            <a:prstGeom prst="rect">
              <a:avLst/>
            </a:prstGeom>
            <a:gradFill rotWithShape="1">
              <a:gsLst>
                <a:gs pos="0">
                  <a:srgbClr val="99CC00"/>
                </a:gs>
                <a:gs pos="100000">
                  <a:srgbClr val="99CC00">
                    <a:gamma/>
                    <a:shade val="46275"/>
                    <a:invGamma/>
                  </a:srgbClr>
                </a:gs>
              </a:gsLst>
              <a:lin ang="5400000" scaled="1"/>
            </a:gradFill>
            <a:ln w="9525">
              <a:miter lim="800000"/>
              <a:headEnd/>
              <a:tailEnd/>
            </a:ln>
            <a:effectLst/>
            <a:scene3d>
              <a:camera prst="legacyPerspectiveFront">
                <a:rot lat="0" lon="1500000" rev="0"/>
              </a:camera>
              <a:lightRig rig="legacyFlat4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99CC00"/>
              </a:extrusionClr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flatTx/>
            </a:bodyPr>
            <a:lstStyle/>
            <a:p>
              <a:endParaRPr lang="en-US"/>
            </a:p>
          </p:txBody>
        </p:sp>
        <p:sp>
          <p:nvSpPr>
            <p:cNvPr id="32" name="Text Box 10"/>
            <p:cNvSpPr txBox="1">
              <a:spLocks noChangeArrowheads="1"/>
            </p:cNvSpPr>
            <p:nvPr/>
          </p:nvSpPr>
          <p:spPr bwMode="gray">
            <a:xfrm>
              <a:off x="1811" y="2027"/>
              <a:ext cx="4989" cy="2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ru-RU" sz="2400" b="1" u="sng" dirty="0" smtClean="0">
                  <a:solidFill>
                    <a:srgbClr val="000000"/>
                  </a:solidFill>
                </a:rPr>
                <a:t>Основные трудности, с которыми сталкиваются родители</a:t>
              </a:r>
              <a:endParaRPr lang="en-US" sz="2400" b="1" u="sng" dirty="0">
                <a:solidFill>
                  <a:srgbClr val="000000"/>
                </a:solidFill>
              </a:endParaRPr>
            </a:p>
          </p:txBody>
        </p:sp>
        <p:sp>
          <p:nvSpPr>
            <p:cNvPr id="33" name="Text Box 11"/>
            <p:cNvSpPr txBox="1">
              <a:spLocks noChangeArrowheads="1"/>
            </p:cNvSpPr>
            <p:nvPr/>
          </p:nvSpPr>
          <p:spPr bwMode="gray">
            <a:xfrm>
              <a:off x="1296" y="2044"/>
              <a:ext cx="223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400" b="1">
                  <a:solidFill>
                    <a:srgbClr val="FFFFFF"/>
                  </a:solidFill>
                </a:rPr>
                <a:t>1</a:t>
              </a:r>
            </a:p>
          </p:txBody>
        </p:sp>
      </p:grpSp>
      <p:sp>
        <p:nvSpPr>
          <p:cNvPr id="3" name="TextBox 2"/>
          <p:cNvSpPr txBox="1"/>
          <p:nvPr/>
        </p:nvSpPr>
        <p:spPr>
          <a:xfrm>
            <a:off x="186574" y="1056593"/>
            <a:ext cx="8541789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ru-RU" b="1" dirty="0" smtClean="0"/>
              <a:t>Отсутствие </a:t>
            </a:r>
            <a:r>
              <a:rPr lang="ru-RU" b="1" dirty="0"/>
              <a:t>технической оснащенности</a:t>
            </a:r>
            <a:r>
              <a:rPr lang="ru-RU" b="1" dirty="0" smtClean="0"/>
              <a:t>.</a:t>
            </a:r>
          </a:p>
          <a:p>
            <a:r>
              <a:rPr lang="ru-RU" dirty="0"/>
              <a:t>Нет возможности выхода в Интернет, наличие одного компьютера на несколько детей или необходимость работы за </a:t>
            </a:r>
            <a:r>
              <a:rPr lang="ru-RU" dirty="0" smtClean="0"/>
              <a:t>компьютером </a:t>
            </a:r>
            <a:r>
              <a:rPr lang="ru-RU" dirty="0"/>
              <a:t>самого родителя.</a:t>
            </a:r>
          </a:p>
          <a:p>
            <a:r>
              <a:rPr lang="ru-RU" dirty="0"/>
              <a:t>Учителя не используют удобные порталы для проведения занятий и дачи ДЗ, а </a:t>
            </a:r>
            <a:r>
              <a:rPr lang="ru-RU" dirty="0" smtClean="0"/>
              <a:t>рассылают </a:t>
            </a:r>
            <a:r>
              <a:rPr lang="ru-RU" dirty="0"/>
              <a:t>в виде фотографий учебников и заданий</a:t>
            </a:r>
            <a:r>
              <a:rPr lang="ru-RU" dirty="0" smtClean="0"/>
              <a:t>.</a:t>
            </a:r>
          </a:p>
          <a:p>
            <a:endParaRPr lang="ru-RU" dirty="0" smtClean="0"/>
          </a:p>
          <a:p>
            <a:endParaRPr lang="ru-RU" dirty="0"/>
          </a:p>
          <a:p>
            <a:pPr marL="342900" indent="-342900">
              <a:buAutoNum type="arabicPeriod"/>
            </a:pPr>
            <a:endParaRPr lang="ru-RU" dirty="0"/>
          </a:p>
          <a:p>
            <a:endParaRPr lang="ru-RU" dirty="0"/>
          </a:p>
        </p:txBody>
      </p:sp>
      <p:pic>
        <p:nvPicPr>
          <p:cNvPr id="34" name="Рисунок 33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264756" y="2541982"/>
            <a:ext cx="4717935" cy="31459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81255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7"/>
          <p:cNvGrpSpPr>
            <a:grpSpLocks/>
          </p:cNvGrpSpPr>
          <p:nvPr/>
        </p:nvGrpSpPr>
        <p:grpSpPr bwMode="auto">
          <a:xfrm>
            <a:off x="275140" y="343897"/>
            <a:ext cx="8813808" cy="560388"/>
            <a:chOff x="1248" y="2027"/>
            <a:chExt cx="5552" cy="353"/>
          </a:xfrm>
        </p:grpSpPr>
        <p:sp>
          <p:nvSpPr>
            <p:cNvPr id="30" name="Line 8"/>
            <p:cNvSpPr>
              <a:spLocks noChangeShapeType="1"/>
            </p:cNvSpPr>
            <p:nvPr/>
          </p:nvSpPr>
          <p:spPr bwMode="gray">
            <a:xfrm>
              <a:off x="1440" y="2380"/>
              <a:ext cx="3024" cy="0"/>
            </a:xfrm>
            <a:prstGeom prst="line">
              <a:avLst/>
            </a:prstGeom>
            <a:noFill/>
            <a:ln w="25400">
              <a:solidFill>
                <a:srgbClr val="969696"/>
              </a:solidFill>
              <a:prstDash val="sysDot"/>
              <a:round/>
              <a:headEnd/>
              <a:tailEnd type="oval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" name="Rectangle 9"/>
            <p:cNvSpPr>
              <a:spLocks noChangeArrowheads="1"/>
            </p:cNvSpPr>
            <p:nvPr/>
          </p:nvSpPr>
          <p:spPr bwMode="gray">
            <a:xfrm rot="3419336">
              <a:off x="1261" y="2017"/>
              <a:ext cx="302" cy="328"/>
            </a:xfrm>
            <a:prstGeom prst="rect">
              <a:avLst/>
            </a:prstGeom>
            <a:gradFill rotWithShape="1">
              <a:gsLst>
                <a:gs pos="0">
                  <a:srgbClr val="99CC00"/>
                </a:gs>
                <a:gs pos="100000">
                  <a:srgbClr val="99CC00">
                    <a:gamma/>
                    <a:shade val="46275"/>
                    <a:invGamma/>
                  </a:srgbClr>
                </a:gs>
              </a:gsLst>
              <a:lin ang="5400000" scaled="1"/>
            </a:gradFill>
            <a:ln w="9525">
              <a:miter lim="800000"/>
              <a:headEnd/>
              <a:tailEnd/>
            </a:ln>
            <a:effectLst/>
            <a:scene3d>
              <a:camera prst="legacyPerspectiveFront">
                <a:rot lat="0" lon="1500000" rev="0"/>
              </a:camera>
              <a:lightRig rig="legacyFlat4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99CC00"/>
              </a:extrusionClr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flatTx/>
            </a:bodyPr>
            <a:lstStyle/>
            <a:p>
              <a:endParaRPr lang="en-US"/>
            </a:p>
          </p:txBody>
        </p:sp>
        <p:sp>
          <p:nvSpPr>
            <p:cNvPr id="32" name="Text Box 10"/>
            <p:cNvSpPr txBox="1">
              <a:spLocks noChangeArrowheads="1"/>
            </p:cNvSpPr>
            <p:nvPr/>
          </p:nvSpPr>
          <p:spPr bwMode="gray">
            <a:xfrm>
              <a:off x="1811" y="2027"/>
              <a:ext cx="4989" cy="2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ru-RU" sz="2400" b="1" u="sng" dirty="0" smtClean="0">
                  <a:solidFill>
                    <a:srgbClr val="000000"/>
                  </a:solidFill>
                </a:rPr>
                <a:t>Основные трудности, с которыми сталкиваются родители</a:t>
              </a:r>
              <a:endParaRPr lang="en-US" sz="2400" b="1" u="sng" dirty="0">
                <a:solidFill>
                  <a:srgbClr val="000000"/>
                </a:solidFill>
              </a:endParaRPr>
            </a:p>
          </p:txBody>
        </p:sp>
        <p:sp>
          <p:nvSpPr>
            <p:cNvPr id="33" name="Text Box 11"/>
            <p:cNvSpPr txBox="1">
              <a:spLocks noChangeArrowheads="1"/>
            </p:cNvSpPr>
            <p:nvPr/>
          </p:nvSpPr>
          <p:spPr bwMode="gray">
            <a:xfrm>
              <a:off x="1296" y="2044"/>
              <a:ext cx="223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400" b="1">
                  <a:solidFill>
                    <a:srgbClr val="FFFFFF"/>
                  </a:solidFill>
                </a:rPr>
                <a:t>1</a:t>
              </a:r>
            </a:p>
          </p:txBody>
        </p:sp>
      </p:grpSp>
      <p:sp>
        <p:nvSpPr>
          <p:cNvPr id="3" name="TextBox 2"/>
          <p:cNvSpPr txBox="1"/>
          <p:nvPr/>
        </p:nvSpPr>
        <p:spPr>
          <a:xfrm>
            <a:off x="186574" y="1056593"/>
            <a:ext cx="8541789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/>
              <a:t>2</a:t>
            </a:r>
            <a:r>
              <a:rPr lang="ru-RU" b="1" dirty="0" smtClean="0"/>
              <a:t>. </a:t>
            </a:r>
            <a:r>
              <a:rPr lang="ru-RU" b="1" dirty="0"/>
              <a:t>Дети ОВЗ</a:t>
            </a:r>
            <a:endParaRPr lang="ru-RU" dirty="0"/>
          </a:p>
          <a:p>
            <a:r>
              <a:rPr lang="ru-RU" dirty="0"/>
              <a:t>Дистанционная учёба детей с особенностями развития требует особого подхода. Например, детям с расстройствами аутистического спектра нужны программы сопровождения, включая поведенческий анализ, визуальную поддержку. Школьникам с нарушением слуха нужны адаптированные </a:t>
            </a:r>
            <a:r>
              <a:rPr lang="ru-RU" dirty="0" err="1"/>
              <a:t>видеоуроки</a:t>
            </a:r>
            <a:r>
              <a:rPr lang="ru-RU" dirty="0"/>
              <a:t> и поддержка дефектологов.</a:t>
            </a:r>
          </a:p>
          <a:p>
            <a:r>
              <a:rPr lang="ru-RU" dirty="0"/>
              <a:t>И эти все проблемы очень тяжело обойти в первый месяц дистанционного </a:t>
            </a:r>
            <a:r>
              <a:rPr lang="ru-RU" dirty="0" smtClean="0"/>
              <a:t>обучения</a:t>
            </a:r>
          </a:p>
          <a:p>
            <a:endParaRPr lang="ru-RU" dirty="0"/>
          </a:p>
          <a:p>
            <a:pPr marL="342900" indent="-342900">
              <a:buAutoNum type="arabicPeriod"/>
            </a:pPr>
            <a:endParaRPr lang="ru-RU" dirty="0"/>
          </a:p>
          <a:p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9208" r="3333" b="9759"/>
          <a:stretch/>
        </p:blipFill>
        <p:spPr>
          <a:xfrm>
            <a:off x="1579417" y="3179618"/>
            <a:ext cx="4821382" cy="28886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50706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981727" y="1029525"/>
            <a:ext cx="3027191" cy="2017339"/>
          </a:xfrm>
          <a:prstGeom prst="rect">
            <a:avLst/>
          </a:prstGeom>
        </p:spPr>
      </p:pic>
      <p:grpSp>
        <p:nvGrpSpPr>
          <p:cNvPr id="29" name="Group 7"/>
          <p:cNvGrpSpPr>
            <a:grpSpLocks/>
          </p:cNvGrpSpPr>
          <p:nvPr/>
        </p:nvGrpSpPr>
        <p:grpSpPr bwMode="auto">
          <a:xfrm>
            <a:off x="275140" y="343897"/>
            <a:ext cx="8813808" cy="560388"/>
            <a:chOff x="1248" y="2027"/>
            <a:chExt cx="5552" cy="353"/>
          </a:xfrm>
        </p:grpSpPr>
        <p:sp>
          <p:nvSpPr>
            <p:cNvPr id="30" name="Line 8"/>
            <p:cNvSpPr>
              <a:spLocks noChangeShapeType="1"/>
            </p:cNvSpPr>
            <p:nvPr/>
          </p:nvSpPr>
          <p:spPr bwMode="gray">
            <a:xfrm>
              <a:off x="1440" y="2380"/>
              <a:ext cx="3024" cy="0"/>
            </a:xfrm>
            <a:prstGeom prst="line">
              <a:avLst/>
            </a:prstGeom>
            <a:noFill/>
            <a:ln w="25400">
              <a:solidFill>
                <a:srgbClr val="969696"/>
              </a:solidFill>
              <a:prstDash val="sysDot"/>
              <a:round/>
              <a:headEnd/>
              <a:tailEnd type="oval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" name="Rectangle 9"/>
            <p:cNvSpPr>
              <a:spLocks noChangeArrowheads="1"/>
            </p:cNvSpPr>
            <p:nvPr/>
          </p:nvSpPr>
          <p:spPr bwMode="gray">
            <a:xfrm rot="3419336">
              <a:off x="1261" y="2017"/>
              <a:ext cx="302" cy="328"/>
            </a:xfrm>
            <a:prstGeom prst="rect">
              <a:avLst/>
            </a:prstGeom>
            <a:gradFill rotWithShape="1">
              <a:gsLst>
                <a:gs pos="0">
                  <a:srgbClr val="99CC00"/>
                </a:gs>
                <a:gs pos="100000">
                  <a:srgbClr val="99CC00">
                    <a:gamma/>
                    <a:shade val="46275"/>
                    <a:invGamma/>
                  </a:srgbClr>
                </a:gs>
              </a:gsLst>
              <a:lin ang="5400000" scaled="1"/>
            </a:gradFill>
            <a:ln w="9525">
              <a:miter lim="800000"/>
              <a:headEnd/>
              <a:tailEnd/>
            </a:ln>
            <a:effectLst/>
            <a:scene3d>
              <a:camera prst="legacyPerspectiveFront">
                <a:rot lat="0" lon="1500000" rev="0"/>
              </a:camera>
              <a:lightRig rig="legacyFlat4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99CC00"/>
              </a:extrusionClr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flatTx/>
            </a:bodyPr>
            <a:lstStyle/>
            <a:p>
              <a:endParaRPr lang="en-US"/>
            </a:p>
          </p:txBody>
        </p:sp>
        <p:sp>
          <p:nvSpPr>
            <p:cNvPr id="32" name="Text Box 10"/>
            <p:cNvSpPr txBox="1">
              <a:spLocks noChangeArrowheads="1"/>
            </p:cNvSpPr>
            <p:nvPr/>
          </p:nvSpPr>
          <p:spPr bwMode="gray">
            <a:xfrm>
              <a:off x="1811" y="2027"/>
              <a:ext cx="4989" cy="2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ru-RU" sz="2400" b="1" u="sng" dirty="0" smtClean="0">
                  <a:solidFill>
                    <a:srgbClr val="000000"/>
                  </a:solidFill>
                </a:rPr>
                <a:t>Основные трудности, с которыми сталкиваются родители</a:t>
              </a:r>
              <a:endParaRPr lang="en-US" sz="2400" b="1" u="sng" dirty="0">
                <a:solidFill>
                  <a:srgbClr val="000000"/>
                </a:solidFill>
              </a:endParaRPr>
            </a:p>
          </p:txBody>
        </p:sp>
        <p:sp>
          <p:nvSpPr>
            <p:cNvPr id="33" name="Text Box 11"/>
            <p:cNvSpPr txBox="1">
              <a:spLocks noChangeArrowheads="1"/>
            </p:cNvSpPr>
            <p:nvPr/>
          </p:nvSpPr>
          <p:spPr bwMode="gray">
            <a:xfrm>
              <a:off x="1296" y="2044"/>
              <a:ext cx="223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400" b="1">
                  <a:solidFill>
                    <a:srgbClr val="FFFFFF"/>
                  </a:solidFill>
                </a:rPr>
                <a:t>1</a:t>
              </a:r>
            </a:p>
          </p:txBody>
        </p:sp>
      </p:grpSp>
      <p:sp>
        <p:nvSpPr>
          <p:cNvPr id="3" name="TextBox 2"/>
          <p:cNvSpPr txBox="1"/>
          <p:nvPr/>
        </p:nvSpPr>
        <p:spPr>
          <a:xfrm>
            <a:off x="60399" y="1029525"/>
            <a:ext cx="8541789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/>
              <a:t>3</a:t>
            </a:r>
            <a:r>
              <a:rPr lang="ru-RU" b="1" dirty="0" smtClean="0"/>
              <a:t>. </a:t>
            </a:r>
            <a:r>
              <a:rPr lang="ru-RU" b="1" dirty="0"/>
              <a:t>Вместо учителя – родитель</a:t>
            </a:r>
            <a:endParaRPr lang="ru-RU" dirty="0"/>
          </a:p>
          <a:p>
            <a:r>
              <a:rPr lang="ru-RU" dirty="0"/>
              <a:t>Родителям приходится </a:t>
            </a:r>
            <a:r>
              <a:rPr lang="ru-RU" dirty="0" smtClean="0"/>
              <a:t>брать на </a:t>
            </a:r>
            <a:r>
              <a:rPr lang="ru-RU" dirty="0"/>
              <a:t>себя функции учителей</a:t>
            </a:r>
            <a:r>
              <a:rPr lang="ru-RU" dirty="0" smtClean="0"/>
              <a:t>,</a:t>
            </a:r>
          </a:p>
          <a:p>
            <a:r>
              <a:rPr lang="ru-RU" dirty="0" smtClean="0"/>
              <a:t> </a:t>
            </a:r>
            <a:r>
              <a:rPr lang="ru-RU" dirty="0"/>
              <a:t>объяснять и вникать в информацию, которую они забыли </a:t>
            </a:r>
            <a:endParaRPr lang="ru-RU" dirty="0" smtClean="0"/>
          </a:p>
          <a:p>
            <a:r>
              <a:rPr lang="ru-RU" dirty="0" smtClean="0"/>
              <a:t>или </a:t>
            </a:r>
            <a:r>
              <a:rPr lang="ru-RU" dirty="0"/>
              <a:t>не проходили. Это накладывает дополнительную </a:t>
            </a:r>
            <a:endParaRPr lang="ru-RU" dirty="0" smtClean="0"/>
          </a:p>
          <a:p>
            <a:r>
              <a:rPr lang="ru-RU" dirty="0" smtClean="0"/>
              <a:t>психоэмоциональную </a:t>
            </a:r>
            <a:r>
              <a:rPr lang="ru-RU" dirty="0"/>
              <a:t>нагрузку на родителей. </a:t>
            </a:r>
            <a:endParaRPr lang="ru-RU" dirty="0" smtClean="0"/>
          </a:p>
          <a:p>
            <a:endParaRPr lang="ru-RU" dirty="0"/>
          </a:p>
          <a:p>
            <a:r>
              <a:rPr lang="ru-RU" b="1" dirty="0"/>
              <a:t> </a:t>
            </a:r>
            <a:endParaRPr lang="ru-RU" dirty="0"/>
          </a:p>
          <a:p>
            <a:r>
              <a:rPr lang="ru-RU" b="1" dirty="0"/>
              <a:t>4</a:t>
            </a:r>
            <a:r>
              <a:rPr lang="ru-RU" b="1" dirty="0" smtClean="0"/>
              <a:t>. </a:t>
            </a:r>
            <a:r>
              <a:rPr lang="ru-RU" b="1" dirty="0"/>
              <a:t>Конфликты в семье</a:t>
            </a:r>
            <a:endParaRPr lang="ru-RU" dirty="0"/>
          </a:p>
          <a:p>
            <a:r>
              <a:rPr lang="ru-RU" dirty="0"/>
              <a:t>Самая распространенная проблема – это недопонимание в семье и конфликты на почве обучения. Родители срываются на детей, дети не выдерживают нагрузок. А невозможность сменить обстановку или выйти на улицу усугубляют ситуацию.</a:t>
            </a:r>
          </a:p>
          <a:p>
            <a:r>
              <a:rPr lang="ru-RU" dirty="0"/>
              <a:t>Сейчас непростое время, когда страдает вся семейная структура. </a:t>
            </a:r>
          </a:p>
          <a:p>
            <a:endParaRPr lang="ru-RU" dirty="0"/>
          </a:p>
          <a:p>
            <a:pPr marL="342900" indent="-342900">
              <a:buAutoNum type="arabicPeriod"/>
            </a:pP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326853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86574" y="1056593"/>
            <a:ext cx="8541789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/>
              <a:t>Возраст </a:t>
            </a:r>
            <a:r>
              <a:rPr lang="ru-RU" b="1" dirty="0"/>
              <a:t>школьника</a:t>
            </a:r>
            <a:endParaRPr lang="ru-RU" dirty="0"/>
          </a:p>
          <a:p>
            <a:r>
              <a:rPr lang="ru-RU" dirty="0"/>
              <a:t>Младшим школьникам видеоконференции сложны для восприятия информации. Детям трудно слушать </a:t>
            </a:r>
            <a:r>
              <a:rPr lang="ru-RU" dirty="0" err="1"/>
              <a:t>видеообъяснения</a:t>
            </a:r>
            <a:r>
              <a:rPr lang="ru-RU" dirty="0"/>
              <a:t> более пяти–семи минут подряд. Через десять минут они уже играют в видеоигры, рисуют или просто занимаются своими делами. У детей, которые честно смотрят все уроки, возникают другие проблемы — долгое сидение за экраном, нагрузка на зрение и, что ещё хуже, на психику.</a:t>
            </a:r>
          </a:p>
          <a:p>
            <a:r>
              <a:rPr lang="ru-RU" dirty="0"/>
              <a:t>Подростки же могут заниматься своими делами, виртуально «присутствуя» на уроке. </a:t>
            </a:r>
          </a:p>
          <a:p>
            <a:endParaRPr lang="ru-RU" dirty="0"/>
          </a:p>
          <a:p>
            <a:pPr marL="342900" indent="-342900">
              <a:buAutoNum type="arabicPeriod"/>
            </a:pPr>
            <a:endParaRPr lang="ru-RU" dirty="0"/>
          </a:p>
          <a:p>
            <a:endParaRPr lang="ru-RU" dirty="0"/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2234045" y="3210792"/>
            <a:ext cx="4177146" cy="2784763"/>
          </a:xfrm>
          <a:prstGeom prst="rect">
            <a:avLst/>
          </a:prstGeom>
        </p:spPr>
      </p:pic>
      <p:grpSp>
        <p:nvGrpSpPr>
          <p:cNvPr id="9" name="Group 12"/>
          <p:cNvGrpSpPr>
            <a:grpSpLocks/>
          </p:cNvGrpSpPr>
          <p:nvPr/>
        </p:nvGrpSpPr>
        <p:grpSpPr bwMode="auto">
          <a:xfrm>
            <a:off x="837513" y="379639"/>
            <a:ext cx="5405439" cy="555625"/>
            <a:chOff x="1248" y="2640"/>
            <a:chExt cx="3405" cy="350"/>
          </a:xfrm>
        </p:grpSpPr>
        <p:sp>
          <p:nvSpPr>
            <p:cNvPr id="10" name="Line 13"/>
            <p:cNvSpPr>
              <a:spLocks noChangeShapeType="1"/>
            </p:cNvSpPr>
            <p:nvPr/>
          </p:nvSpPr>
          <p:spPr bwMode="gray">
            <a:xfrm>
              <a:off x="1440" y="2990"/>
              <a:ext cx="3024" cy="0"/>
            </a:xfrm>
            <a:prstGeom prst="line">
              <a:avLst/>
            </a:prstGeom>
            <a:noFill/>
            <a:ln w="25400">
              <a:solidFill>
                <a:srgbClr val="969696"/>
              </a:solidFill>
              <a:prstDash val="sysDot"/>
              <a:round/>
              <a:headEnd/>
              <a:tailEnd type="oval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" name="Rectangle 14"/>
            <p:cNvSpPr>
              <a:spLocks noChangeArrowheads="1"/>
            </p:cNvSpPr>
            <p:nvPr/>
          </p:nvSpPr>
          <p:spPr bwMode="gray">
            <a:xfrm rot="3419336">
              <a:off x="1261" y="2627"/>
              <a:ext cx="302" cy="328"/>
            </a:xfrm>
            <a:prstGeom prst="rect">
              <a:avLst/>
            </a:prstGeom>
            <a:gradFill rotWithShape="1">
              <a:gsLst>
                <a:gs pos="0">
                  <a:srgbClr val="006699"/>
                </a:gs>
                <a:gs pos="100000">
                  <a:srgbClr val="006699">
                    <a:gamma/>
                    <a:shade val="46275"/>
                    <a:invGamma/>
                  </a:srgbClr>
                </a:gs>
              </a:gsLst>
              <a:lin ang="5400000" scaled="1"/>
            </a:gradFill>
            <a:ln w="9525">
              <a:miter lim="800000"/>
              <a:headEnd/>
              <a:tailEnd/>
            </a:ln>
            <a:effectLst/>
            <a:scene3d>
              <a:camera prst="legacyPerspectiveFront">
                <a:rot lat="0" lon="1500000" rev="0"/>
              </a:camera>
              <a:lightRig rig="legacyFlat4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006699"/>
              </a:extrusionClr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flatTx/>
            </a:bodyPr>
            <a:lstStyle/>
            <a:p>
              <a:endParaRPr lang="en-US"/>
            </a:p>
          </p:txBody>
        </p:sp>
        <p:sp>
          <p:nvSpPr>
            <p:cNvPr id="12" name="Text Box 15"/>
            <p:cNvSpPr txBox="1">
              <a:spLocks noChangeArrowheads="1"/>
            </p:cNvSpPr>
            <p:nvPr/>
          </p:nvSpPr>
          <p:spPr bwMode="gray">
            <a:xfrm>
              <a:off x="1895" y="2644"/>
              <a:ext cx="2758" cy="2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ru-RU" sz="2400" b="1" u="sng" dirty="0" smtClean="0">
                  <a:solidFill>
                    <a:srgbClr val="000000"/>
                  </a:solidFill>
                </a:rPr>
                <a:t>Возрастные особенности детей</a:t>
              </a:r>
              <a:endParaRPr lang="en-US" sz="2400" b="1" u="sng" dirty="0">
                <a:solidFill>
                  <a:srgbClr val="000000"/>
                </a:solidFill>
              </a:endParaRPr>
            </a:p>
          </p:txBody>
        </p:sp>
        <p:sp>
          <p:nvSpPr>
            <p:cNvPr id="13" name="Text Box 16"/>
            <p:cNvSpPr txBox="1">
              <a:spLocks noChangeArrowheads="1"/>
            </p:cNvSpPr>
            <p:nvPr/>
          </p:nvSpPr>
          <p:spPr bwMode="gray">
            <a:xfrm>
              <a:off x="1296" y="2654"/>
              <a:ext cx="223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400" b="1">
                  <a:solidFill>
                    <a:srgbClr val="FFFFFF"/>
                  </a:solidFill>
                </a:rPr>
                <a:t>2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5170374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4" name="Объект 2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76760838"/>
              </p:ext>
            </p:extLst>
          </p:nvPr>
        </p:nvGraphicFramePr>
        <p:xfrm>
          <a:off x="389659" y="1054852"/>
          <a:ext cx="78867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pSp>
        <p:nvGrpSpPr>
          <p:cNvPr id="15" name="Group 17"/>
          <p:cNvGrpSpPr>
            <a:grpSpLocks/>
          </p:cNvGrpSpPr>
          <p:nvPr/>
        </p:nvGrpSpPr>
        <p:grpSpPr bwMode="auto">
          <a:xfrm>
            <a:off x="986516" y="402435"/>
            <a:ext cx="6635755" cy="625476"/>
            <a:chOff x="1248" y="3186"/>
            <a:chExt cx="4180" cy="394"/>
          </a:xfrm>
        </p:grpSpPr>
        <p:sp>
          <p:nvSpPr>
            <p:cNvPr id="16" name="Line 18"/>
            <p:cNvSpPr>
              <a:spLocks noChangeShapeType="1"/>
            </p:cNvSpPr>
            <p:nvPr/>
          </p:nvSpPr>
          <p:spPr bwMode="gray">
            <a:xfrm>
              <a:off x="1441" y="3579"/>
              <a:ext cx="3023" cy="1"/>
            </a:xfrm>
            <a:prstGeom prst="line">
              <a:avLst/>
            </a:prstGeom>
            <a:noFill/>
            <a:ln w="25400">
              <a:solidFill>
                <a:srgbClr val="969696"/>
              </a:solidFill>
              <a:prstDash val="sysDot"/>
              <a:round/>
              <a:headEnd/>
              <a:tailEnd type="oval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" name="Rectangle 19"/>
            <p:cNvSpPr>
              <a:spLocks noChangeArrowheads="1"/>
            </p:cNvSpPr>
            <p:nvPr/>
          </p:nvSpPr>
          <p:spPr bwMode="gray">
            <a:xfrm rot="3419336">
              <a:off x="1261" y="3217"/>
              <a:ext cx="302" cy="328"/>
            </a:xfrm>
            <a:prstGeom prst="rect">
              <a:avLst/>
            </a:prstGeom>
            <a:gradFill rotWithShape="1">
              <a:gsLst>
                <a:gs pos="0">
                  <a:srgbClr val="FF9933"/>
                </a:gs>
                <a:gs pos="100000">
                  <a:srgbClr val="FF9933">
                    <a:gamma/>
                    <a:shade val="46275"/>
                    <a:invGamma/>
                  </a:srgbClr>
                </a:gs>
              </a:gsLst>
              <a:lin ang="5400000" scaled="1"/>
            </a:gradFill>
            <a:ln w="9525">
              <a:miter lim="800000"/>
              <a:headEnd/>
              <a:tailEnd/>
            </a:ln>
            <a:effectLst/>
            <a:scene3d>
              <a:camera prst="legacyPerspectiveFront">
                <a:rot lat="0" lon="1500000" rev="0"/>
              </a:camera>
              <a:lightRig rig="legacyFlat4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FF9933"/>
              </a:extrusionClr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flatTx/>
            </a:bodyPr>
            <a:lstStyle/>
            <a:p>
              <a:endParaRPr lang="en-US"/>
            </a:p>
          </p:txBody>
        </p:sp>
        <p:sp>
          <p:nvSpPr>
            <p:cNvPr id="18" name="Text Box 20"/>
            <p:cNvSpPr txBox="1">
              <a:spLocks noChangeArrowheads="1"/>
            </p:cNvSpPr>
            <p:nvPr/>
          </p:nvSpPr>
          <p:spPr bwMode="gray">
            <a:xfrm>
              <a:off x="1691" y="3186"/>
              <a:ext cx="3737" cy="2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ru-RU" sz="2400" b="1" u="sng" dirty="0" smtClean="0">
                  <a:solidFill>
                    <a:srgbClr val="000000"/>
                  </a:solidFill>
                </a:rPr>
                <a:t>Универсальные рекомендации родителям</a:t>
              </a:r>
              <a:endParaRPr lang="en-US" sz="2400" b="1" u="sng" dirty="0">
                <a:solidFill>
                  <a:srgbClr val="000000"/>
                </a:solidFill>
              </a:endParaRPr>
            </a:p>
          </p:txBody>
        </p:sp>
        <p:sp>
          <p:nvSpPr>
            <p:cNvPr id="19" name="Text Box 21"/>
            <p:cNvSpPr txBox="1">
              <a:spLocks noChangeArrowheads="1"/>
            </p:cNvSpPr>
            <p:nvPr/>
          </p:nvSpPr>
          <p:spPr bwMode="gray">
            <a:xfrm>
              <a:off x="1296" y="3244"/>
              <a:ext cx="223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400" b="1">
                  <a:solidFill>
                    <a:srgbClr val="FFFFFF"/>
                  </a:solidFill>
                </a:rPr>
                <a:t>3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0420981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4" grpId="0">
        <p:bldAsOne/>
      </p:bldGraphic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Group 17"/>
          <p:cNvGrpSpPr>
            <a:grpSpLocks/>
          </p:cNvGrpSpPr>
          <p:nvPr/>
        </p:nvGrpSpPr>
        <p:grpSpPr bwMode="auto">
          <a:xfrm>
            <a:off x="986516" y="402435"/>
            <a:ext cx="6635755" cy="625476"/>
            <a:chOff x="1248" y="3186"/>
            <a:chExt cx="4180" cy="394"/>
          </a:xfrm>
        </p:grpSpPr>
        <p:sp>
          <p:nvSpPr>
            <p:cNvPr id="16" name="Line 18"/>
            <p:cNvSpPr>
              <a:spLocks noChangeShapeType="1"/>
            </p:cNvSpPr>
            <p:nvPr/>
          </p:nvSpPr>
          <p:spPr bwMode="gray">
            <a:xfrm>
              <a:off x="1441" y="3579"/>
              <a:ext cx="3023" cy="1"/>
            </a:xfrm>
            <a:prstGeom prst="line">
              <a:avLst/>
            </a:prstGeom>
            <a:noFill/>
            <a:ln w="25400">
              <a:solidFill>
                <a:srgbClr val="969696"/>
              </a:solidFill>
              <a:prstDash val="sysDot"/>
              <a:round/>
              <a:headEnd/>
              <a:tailEnd type="oval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" name="Rectangle 19"/>
            <p:cNvSpPr>
              <a:spLocks noChangeArrowheads="1"/>
            </p:cNvSpPr>
            <p:nvPr/>
          </p:nvSpPr>
          <p:spPr bwMode="gray">
            <a:xfrm rot="3419336">
              <a:off x="1261" y="3217"/>
              <a:ext cx="302" cy="328"/>
            </a:xfrm>
            <a:prstGeom prst="rect">
              <a:avLst/>
            </a:prstGeom>
            <a:gradFill rotWithShape="1">
              <a:gsLst>
                <a:gs pos="0">
                  <a:srgbClr val="FF9933"/>
                </a:gs>
                <a:gs pos="100000">
                  <a:srgbClr val="FF9933">
                    <a:gamma/>
                    <a:shade val="46275"/>
                    <a:invGamma/>
                  </a:srgbClr>
                </a:gs>
              </a:gsLst>
              <a:lin ang="5400000" scaled="1"/>
            </a:gradFill>
            <a:ln w="9525">
              <a:miter lim="800000"/>
              <a:headEnd/>
              <a:tailEnd/>
            </a:ln>
            <a:effectLst/>
            <a:scene3d>
              <a:camera prst="legacyPerspectiveFront">
                <a:rot lat="0" lon="1500000" rev="0"/>
              </a:camera>
              <a:lightRig rig="legacyFlat4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FF9933"/>
              </a:extrusionClr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flatTx/>
            </a:bodyPr>
            <a:lstStyle/>
            <a:p>
              <a:endParaRPr lang="en-US"/>
            </a:p>
          </p:txBody>
        </p:sp>
        <p:sp>
          <p:nvSpPr>
            <p:cNvPr id="18" name="Text Box 20"/>
            <p:cNvSpPr txBox="1">
              <a:spLocks noChangeArrowheads="1"/>
            </p:cNvSpPr>
            <p:nvPr/>
          </p:nvSpPr>
          <p:spPr bwMode="gray">
            <a:xfrm>
              <a:off x="1691" y="3186"/>
              <a:ext cx="3737" cy="2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ru-RU" sz="2400" b="1" u="sng" dirty="0" smtClean="0">
                  <a:solidFill>
                    <a:srgbClr val="000000"/>
                  </a:solidFill>
                </a:rPr>
                <a:t>Универсальные рекомендации родителям</a:t>
              </a:r>
              <a:endParaRPr lang="en-US" sz="2400" b="1" u="sng" dirty="0">
                <a:solidFill>
                  <a:srgbClr val="000000"/>
                </a:solidFill>
              </a:endParaRPr>
            </a:p>
          </p:txBody>
        </p:sp>
        <p:sp>
          <p:nvSpPr>
            <p:cNvPr id="19" name="Text Box 21"/>
            <p:cNvSpPr txBox="1">
              <a:spLocks noChangeArrowheads="1"/>
            </p:cNvSpPr>
            <p:nvPr/>
          </p:nvSpPr>
          <p:spPr bwMode="gray">
            <a:xfrm>
              <a:off x="1296" y="3244"/>
              <a:ext cx="223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400" b="1">
                  <a:solidFill>
                    <a:srgbClr val="FFFFFF"/>
                  </a:solidFill>
                </a:rPr>
                <a:t>3</a:t>
              </a:r>
            </a:p>
          </p:txBody>
        </p:sp>
      </p:grpSp>
      <p:graphicFrame>
        <p:nvGraphicFramePr>
          <p:cNvPr id="6" name="Схема 5"/>
          <p:cNvGraphicFramePr/>
          <p:nvPr>
            <p:extLst>
              <p:ext uri="{D42A27DB-BD31-4B8C-83A1-F6EECF244321}">
                <p14:modId xmlns:p14="http://schemas.microsoft.com/office/powerpoint/2010/main" val="3237078479"/>
              </p:ext>
            </p:extLst>
          </p:nvPr>
        </p:nvGraphicFramePr>
        <p:xfrm>
          <a:off x="322118" y="1132609"/>
          <a:ext cx="8614064" cy="48895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1482908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6" name="Схема 5"/>
          <p:cNvGraphicFramePr/>
          <p:nvPr>
            <p:extLst>
              <p:ext uri="{D42A27DB-BD31-4B8C-83A1-F6EECF244321}">
                <p14:modId xmlns:p14="http://schemas.microsoft.com/office/powerpoint/2010/main" val="1161999761"/>
              </p:ext>
            </p:extLst>
          </p:nvPr>
        </p:nvGraphicFramePr>
        <p:xfrm>
          <a:off x="322118" y="124691"/>
          <a:ext cx="8515350" cy="516731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5947324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65</TotalTime>
  <Words>554</Words>
  <Application>Microsoft Office PowerPoint</Application>
  <PresentationFormat>Экран (4:3)</PresentationFormat>
  <Paragraphs>75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Office Theme</vt:lpstr>
      <vt:lpstr>Семинар для родителей Самоизоляция с детьми: как организовать дистанционное обучение.</vt:lpstr>
      <vt:lpstr>На семинаре: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NAME OF PRESENTATION</dc:title>
  <dc:creator>User</dc:creator>
  <cp:lastModifiedBy>Пользователь Windows</cp:lastModifiedBy>
  <cp:revision>11</cp:revision>
  <dcterms:created xsi:type="dcterms:W3CDTF">2020-01-15T13:48:13Z</dcterms:created>
  <dcterms:modified xsi:type="dcterms:W3CDTF">2020-04-27T19:01:05Z</dcterms:modified>
</cp:coreProperties>
</file>